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4" r:id="rId3"/>
    <p:sldId id="305" r:id="rId4"/>
    <p:sldId id="376" r:id="rId5"/>
    <p:sldId id="375" r:id="rId6"/>
    <p:sldId id="374" r:id="rId7"/>
    <p:sldId id="266" r:id="rId8"/>
    <p:sldId id="267" r:id="rId9"/>
    <p:sldId id="268" r:id="rId10"/>
    <p:sldId id="363" r:id="rId11"/>
    <p:sldId id="269" r:id="rId12"/>
    <p:sldId id="309" r:id="rId13"/>
    <p:sldId id="291" r:id="rId14"/>
    <p:sldId id="335" r:id="rId15"/>
    <p:sldId id="336" r:id="rId16"/>
    <p:sldId id="337" r:id="rId17"/>
    <p:sldId id="338" r:id="rId18"/>
    <p:sldId id="339" r:id="rId19"/>
    <p:sldId id="340" r:id="rId20"/>
    <p:sldId id="342" r:id="rId21"/>
    <p:sldId id="281" r:id="rId22"/>
    <p:sldId id="343" r:id="rId23"/>
    <p:sldId id="283" r:id="rId24"/>
    <p:sldId id="364" r:id="rId25"/>
    <p:sldId id="365" r:id="rId26"/>
    <p:sldId id="284" r:id="rId27"/>
    <p:sldId id="344" r:id="rId28"/>
    <p:sldId id="366" r:id="rId29"/>
    <p:sldId id="346" r:id="rId30"/>
    <p:sldId id="347" r:id="rId31"/>
    <p:sldId id="369" r:id="rId32"/>
    <p:sldId id="348" r:id="rId33"/>
    <p:sldId id="354" r:id="rId34"/>
    <p:sldId id="355" r:id="rId35"/>
    <p:sldId id="370" r:id="rId36"/>
    <p:sldId id="371" r:id="rId37"/>
    <p:sldId id="372" r:id="rId38"/>
    <p:sldId id="373" r:id="rId39"/>
    <p:sldId id="350" r:id="rId40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63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E0F7F8-C323-4635-A09E-A683BF49A31B}" type="datetimeFigureOut">
              <a:rPr lang="vi-VN"/>
              <a:pPr>
                <a:defRPr/>
              </a:pPr>
              <a:t>06/02/2020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E1DCCC-C246-493A-BD90-FCD2E5CD4B4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2751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A73231-B812-471A-A2A0-6AC507097CF0}" type="datetimeFigureOut">
              <a:rPr lang="en-GB"/>
              <a:pPr>
                <a:defRPr/>
              </a:pPr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5DE03B-CDC1-4B2A-83AC-72039392AB95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xmlns="" val="134593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1012" name="Slide Number Placeholder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B18D24-C63D-4B77-BA43-70F0ABDEB756}" type="slidenum">
              <a:rPr lang="en-US" sz="1200">
                <a:latin typeface="Calibri" pitchFamily="34" charset="0"/>
                <a:cs typeface="Arial" pitchFamily="34" charset="0"/>
              </a:rPr>
              <a:pPr algn="r"/>
              <a:t>33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1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DE03B-CDC1-4B2A-83AC-72039392AB95}" type="slidenum">
              <a:rPr lang="en-GB" altLang="vi-VN" smtClean="0"/>
              <a:pPr>
                <a:defRPr/>
              </a:pPr>
              <a:t>34</a:t>
            </a:fld>
            <a:endParaRPr lang="en-GB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96E5-2806-476B-B7E1-5AA22AC373F3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9796-0CE5-4426-9ABB-AC4471B38F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20B9-A797-496D-9CC4-DC5B26F3B35C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7811-5D8E-4F2F-B4F1-C9302EA99C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FB32-28DA-4D41-A077-1E13C7E943D4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49E3-C0BB-4B4E-8BD1-07E50BCB6E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4BCD-6BF6-4D7B-A321-964386D96260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38EE-8E78-4C2E-AA66-2425BD1E74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0412-585D-4C31-8348-109F4EDA3324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E21-1384-46B4-B2CB-7FDB538197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ECFC-0D99-437A-96F8-CC4872AD5BA8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4599-D268-46D8-8D51-09CCD5FB65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4197-18F4-443A-A3A6-5D1F888B22CA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063E-9F68-47C4-8479-6E8F035656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2B8D-8909-4272-A2DE-38512CB7C91F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AE01-88EF-43FB-BFE6-6DC4E6AFB0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5417-25F7-4035-AD08-063F8ADBD895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932E-B24B-4BFF-9018-0E11B91397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9C45-BD5A-4199-9252-EA015106DE0B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399F-D6F4-42BF-B9A3-64ACF335A1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3C01-1CC6-40ED-9764-63E89CDD67CE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6C5B-F16D-4785-94B1-4809EE683A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A2D95-7682-4CBA-A7D1-8F3A7BA85B84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DFAF53-4636-474B-AD01-21139BD378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763" y="990600"/>
            <a:ext cx="9144000" cy="3352800"/>
          </a:xfrm>
        </p:spPr>
        <p:txBody>
          <a:bodyPr/>
          <a:lstStyle/>
          <a:p>
            <a:pPr eaLnBrk="1" hangingPunct="1"/>
            <a:r>
              <a:rPr lang="pt-BR" altLang="vi-VN" sz="2600" b="1" dirty="0">
                <a:latin typeface="Times New Roman" pitchFamily="18" charset="0"/>
                <a:cs typeface="Times New Roman" pitchFamily="18" charset="0"/>
              </a:rPr>
              <a:t>HƯỚNG DẪN GIÁM SÁT VÀ PHÒNG CHỐNG BỆNH VIÊM Đ</a:t>
            </a: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600" b="1" dirty="0">
                <a:latin typeface="Times New Roman" pitchFamily="18" charset="0"/>
                <a:cs typeface="Times New Roman" pitchFamily="18" charset="0"/>
              </a:rPr>
              <a:t>ỜNG HÔ HẤP CẤP </a:t>
            </a:r>
            <a:br>
              <a:rPr lang="en-GB" alt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vi-VN" sz="2600" b="1" dirty="0">
                <a:latin typeface="Times New Roman" pitchFamily="18" charset="0"/>
                <a:cs typeface="Times New Roman" pitchFamily="18" charset="0"/>
              </a:rPr>
              <a:t>DO CHỦNG M</a:t>
            </a:r>
            <a:r>
              <a:rPr lang="en-GB" altLang="vi-VN" sz="2600" b="1" dirty="0">
                <a:latin typeface="Times New Roman" pitchFamily="18" charset="0"/>
                <a:cs typeface="Times New Roman" pitchFamily="18" charset="0"/>
              </a:rPr>
              <a:t>ỚI CỦA</a:t>
            </a:r>
            <a:r>
              <a:rPr lang="pt-BR" altLang="vi-VN" sz="2600" b="1" dirty="0">
                <a:latin typeface="Times New Roman" pitchFamily="18" charset="0"/>
                <a:cs typeface="Times New Roman" pitchFamily="18" charset="0"/>
              </a:rPr>
              <a:t> VI RÚT CORONA</a:t>
            </a:r>
            <a:br>
              <a:rPr lang="pt-BR" alt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vi-VN" sz="2600" b="1" dirty="0">
                <a:latin typeface="Times New Roman" pitchFamily="18" charset="0"/>
                <a:cs typeface="Times New Roman" pitchFamily="18" charset="0"/>
              </a:rPr>
              <a:t>(Novel Corona Virus - </a:t>
            </a:r>
            <a:r>
              <a:rPr lang="en-GB" altLang="vi-VN" sz="2600" b="1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GB" altLang="vi-VN" sz="2600" b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alt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vi-VN" sz="26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GB" altLang="vi-VN" sz="26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altLang="vi-VN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6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altLang="vi-VN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altLang="vi-VN" sz="2600" i="1" dirty="0">
                <a:latin typeface="Times New Roman" pitchFamily="18" charset="0"/>
                <a:cs typeface="Times New Roman" pitchFamily="18" charset="0"/>
              </a:rPr>
              <a:t> 181/QĐ-BYT </a:t>
            </a:r>
            <a:r>
              <a:rPr lang="en-GB" altLang="vi-VN" sz="26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vi-VN" sz="2600" i="1" dirty="0">
                <a:latin typeface="Times New Roman" pitchFamily="18" charset="0"/>
                <a:cs typeface="Times New Roman" pitchFamily="18" charset="0"/>
              </a:rPr>
              <a:t> 21/01/2020</a:t>
            </a:r>
            <a:endParaRPr lang="en-US" altLang="vi-VN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842668"/>
            <a:ext cx="6858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KSBT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endParaRPr lang="en-GB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vi-VN" sz="3400" b="1" dirty="0">
                <a:latin typeface="Times New Roman" pitchFamily="18" charset="0"/>
                <a:cs typeface="Times New Roman" pitchFamily="18" charset="0"/>
              </a:rPr>
              <a:t>ĐỊNH NGHĨA TRƯỜNG HỢP BỆNH (2</a:t>
            </a:r>
            <a:r>
              <a:rPr lang="pt-BR" altLang="vi-VN" sz="3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458200" cy="5181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Trường hợp bệnh xác định: 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6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pt-BR" altLang="vi-VN" sz="2400" b="1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GB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b="1" dirty="0">
                <a:latin typeface="Times New Roman" pitchFamily="18" charset="0"/>
                <a:cs typeface="Times New Roman" pitchFamily="18" charset="0"/>
              </a:rPr>
              <a:t>xúc gần bao gồm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altLang="vi-VN" sz="24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/toa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vi-VN" sz="3400" b="1" dirty="0">
                <a:latin typeface="Times New Roman" pitchFamily="18" charset="0"/>
                <a:cs typeface="Times New Roman" pitchFamily="18" charset="0"/>
              </a:rPr>
              <a:t>ĐỊNH NGHĨA TRƯỜNG HỢP BỆNH (3)</a:t>
            </a:r>
            <a:endParaRPr lang="en-US" altLang="vi-VN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vi-VN" sz="3400" b="1" dirty="0">
                <a:latin typeface="Times New Roman" pitchFamily="18" charset="0"/>
                <a:cs typeface="Times New Roman" pitchFamily="18" charset="0"/>
              </a:rPr>
              <a:t>ĐỊNH NGHĨA Ổ DỊCH</a:t>
            </a:r>
            <a:endParaRPr lang="en-US" alt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/>
          <a:lstStyle/>
          <a:p>
            <a:pPr eaLnBrk="1" hangingPunct="1"/>
            <a:r>
              <a:rPr lang="vi-VN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Ổ </a:t>
            </a:r>
            <a:r>
              <a:rPr lang="vi-VN" altLang="vi-VN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lang="vi-VN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altLang="vi-VN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None/>
            </a:pPr>
            <a:r>
              <a:rPr lang="en-US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altLang="vi-VN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pt-BR" altLang="vi-VN" b="1" dirty="0">
                <a:latin typeface="Times New Roman" pitchFamily="18" charset="0"/>
                <a:cs typeface="Times New Roman" pitchFamily="18" charset="0"/>
              </a:rPr>
              <a:t>Ổ dịch chấm dứt:</a:t>
            </a:r>
            <a:r>
              <a:rPr lang="pt-BR" altLang="vi-V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pt-BR" altLang="vi-V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3657600"/>
          </a:xfrm>
        </p:spPr>
        <p:txBody>
          <a:bodyPr/>
          <a:lstStyle/>
          <a:p>
            <a:pPr algn="just" eaLnBrk="1" hangingPunct="1"/>
            <a:r>
              <a:rPr lang="vi-VN" altLang="vi-VN" dirty="0">
                <a:latin typeface="+mj-lt"/>
                <a:ea typeface="Calibri" pitchFamily="34" charset="0"/>
                <a:cs typeface="Calibri" pitchFamily="34" charset="0"/>
              </a:rPr>
              <a:t>Để đáp ứng hiệu quả với </a:t>
            </a:r>
            <a:r>
              <a:rPr lang="en-US" altLang="vi-VN" dirty="0" err="1">
                <a:latin typeface="+mj-lt"/>
                <a:ea typeface="Calibri" pitchFamily="34" charset="0"/>
                <a:cs typeface="Calibri" pitchFamily="34" charset="0"/>
              </a:rPr>
              <a:t>dịch</a:t>
            </a:r>
            <a:r>
              <a:rPr lang="en-US" altLang="vi-VN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vi-VN" dirty="0" err="1">
                <a:latin typeface="+mj-lt"/>
                <a:ea typeface="Calibri" pitchFamily="34" charset="0"/>
                <a:cs typeface="Calibri" pitchFamily="34" charset="0"/>
              </a:rPr>
              <a:t>bệnh</a:t>
            </a:r>
            <a:r>
              <a:rPr lang="pt-BR" altLang="vi-VN" dirty="0">
                <a:latin typeface="+mj-lt"/>
                <a:ea typeface="Calibri" pitchFamily="34" charset="0"/>
                <a:cs typeface="Calibri" pitchFamily="34" charset="0"/>
              </a:rPr>
              <a:t>, công tác </a:t>
            </a:r>
            <a:r>
              <a:rPr lang="pt-BR" altLang="vi-VN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giám sát và phòng, chống được chia theo         </a:t>
            </a:r>
            <a:r>
              <a:rPr lang="pt-BR" altLang="vi-VN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tình huống</a:t>
            </a:r>
            <a:endParaRPr lang="vi-VN" altLang="vi-VN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vi-VN" b="1" u="sng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vi-VN" b="1" dirty="0">
                <a:latin typeface="Times New Roman" pitchFamily="18" charset="0"/>
                <a:cs typeface="Times New Roman" pitchFamily="18" charset="0"/>
              </a:rPr>
              <a:t>NỘI DUNG GIÁM SÁT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01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dirty="0">
                <a:latin typeface="Times New Roman" pitchFamily="18" charset="0"/>
                <a:cs typeface="Times New Roman" pitchFamily="18" charset="0"/>
              </a:rPr>
              <a:t>Chưa ghi nhận trường hợp xác định tại </a:t>
            </a:r>
            <a:r>
              <a:rPr lang="en-US" altLang="vi-VN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57250" lvl="1" indent="-457200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01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vi-VN" altLang="vi-VN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 </a:t>
            </a:r>
            <a:r>
              <a:rPr lang="en-US" altLang="vi-VN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vi-VN" altLang="vi-VN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giám sát</a:t>
            </a:r>
            <a:endParaRPr lang="en-US" altLang="vi-VN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quan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02: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alt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itle 1"/>
          <p:cNvSpPr txBox="1">
            <a:spLocks/>
          </p:cNvSpPr>
          <p:nvPr/>
        </p:nvSpPr>
        <p:spPr bwMode="auto">
          <a:xfrm>
            <a:off x="60166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02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vi-VN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 </a:t>
            </a:r>
            <a:r>
              <a:rPr lang="en-US" altLang="vi-VN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altLang="vi-VN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giám</a:t>
            </a:r>
            <a:r>
              <a:rPr lang="vi-VN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altLang="vi-VN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lang="vi-VN" altLang="vi-V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vi-VN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6223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</a:t>
            </a:r>
            <a:r>
              <a:rPr lang="pt-BR" altLang="vi-VN" sz="3800" b="1" dirty="0">
                <a:latin typeface="Calibri" pitchFamily="34" charset="0"/>
              </a:rPr>
              <a:t>2</a:t>
            </a:r>
            <a:endParaRPr lang="vi-VN" altLang="vi-VN" sz="3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03: </a:t>
            </a:r>
            <a:r>
              <a:rPr lang="vi-VN" altLang="vi-VN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altLang="vi-VN" dirty="0">
                <a:latin typeface="Times New Roman" pitchFamily="18" charset="0"/>
                <a:cs typeface="Times New Roman" pitchFamily="18" charset="0"/>
              </a:rPr>
              <a:t> lây lan trong </a:t>
            </a:r>
            <a:r>
              <a:rPr lang="vi-VN" altLang="vi-VN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vi-VN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alt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6223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03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698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vi-VN" altLang="vi-VN" sz="2300" b="1" dirty="0">
                <a:latin typeface="+mj-lt"/>
                <a:ea typeface="Calibri" pitchFamily="34" charset="0"/>
                <a:cs typeface="Calibri" pitchFamily="34" charset="0"/>
              </a:rPr>
              <a:t>Phương </a:t>
            </a:r>
            <a:r>
              <a:rPr lang="en-US" altLang="vi-VN" sz="23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altLang="vi-VN" sz="2300" b="1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vi-VN" altLang="vi-VN" sz="2300" b="1" dirty="0">
                <a:latin typeface="+mj-lt"/>
                <a:ea typeface="Calibri" pitchFamily="34" charset="0"/>
                <a:cs typeface="Calibri" pitchFamily="34" charset="0"/>
              </a:rPr>
              <a:t>giám sát:</a:t>
            </a:r>
            <a:endParaRPr lang="en-US" altLang="vi-VN" sz="2300" b="1" dirty="0"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300" dirty="0"/>
          </a:p>
          <a:p>
            <a:pPr marL="0" indent="0"/>
            <a:endParaRPr lang="vi-VN" sz="2300" dirty="0"/>
          </a:p>
        </p:txBody>
      </p:sp>
      <p:sp>
        <p:nvSpPr>
          <p:cNvPr id="34819" name="Title 1"/>
          <p:cNvSpPr txBox="1">
            <a:spLocks/>
          </p:cNvSpPr>
          <p:nvPr/>
        </p:nvSpPr>
        <p:spPr bwMode="auto">
          <a:xfrm>
            <a:off x="6223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NỘI DUNG GIÁM SÁT 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3200" b="1" dirty="0">
                <a:latin typeface="Times New Roman" pitchFamily="18" charset="0"/>
                <a:cs typeface="Times New Roman" pitchFamily="18" charset="0"/>
              </a:rPr>
              <a:t>TÌNH HUỐNG 03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3528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MỘT SỐ THÔNG TIN CHUNG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VỀ BỆNH VIÊM Đ</a:t>
            </a:r>
            <a:r>
              <a:rPr lang="vi-VN" altLang="vi-VN" sz="4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4000" b="1" dirty="0">
                <a:latin typeface="Times New Roman" pitchFamily="18" charset="0"/>
                <a:cs typeface="Times New Roman" pitchFamily="18" charset="0"/>
              </a:rPr>
              <a:t>ỜNG HÔ HẤP CẤP DO CHỦNG MỚI CỦA </a:t>
            </a:r>
            <a:endParaRPr lang="en-GB" altLang="vi-V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altLang="vi-VN" sz="40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GB" altLang="vi-VN" sz="4000" b="1" dirty="0">
                <a:latin typeface="Times New Roman" pitchFamily="18" charset="0"/>
                <a:cs typeface="Times New Roman" pitchFamily="18" charset="0"/>
              </a:rPr>
              <a:t>RÚT CORONA </a:t>
            </a:r>
            <a:endParaRPr lang="en-GB" altLang="vi-V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altLang="vi-VN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vi-VN" sz="4000" b="1" dirty="0">
                <a:latin typeface="Times New Roman" pitchFamily="18" charset="0"/>
                <a:cs typeface="Times New Roman" pitchFamily="18" charset="0"/>
              </a:rPr>
              <a:t>Novel Corona Virus - </a:t>
            </a:r>
            <a:r>
              <a:rPr lang="en-GB" altLang="vi-VN" sz="4000" b="1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GB" altLang="vi-VN" sz="4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pt-BR" altLang="vi-VN" sz="3100" b="1" dirty="0">
                <a:latin typeface="Times New Roman" pitchFamily="18" charset="0"/>
                <a:cs typeface="Times New Roman" pitchFamily="18" charset="0"/>
              </a:rPr>
              <a:t>NỘI DUNG GIÁM SÁT-THÔNG TIN BÁO CÁO</a:t>
            </a:r>
            <a:endParaRPr lang="vi-VN" altLang="vi-VN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54/2015/TT-BYT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500" dirty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5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GB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5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5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alt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theo quy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02/QĐ-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 01 năm 2016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5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vi-VN" altLang="vi-VN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CÁC BIỆN PHÁP PHÒNG BỆNH </a:t>
            </a:r>
            <a:endParaRPr lang="en-US" altLang="vi-VN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486400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CÁC BIỆN PHÁP PHÒNG BỆNH (2) </a:t>
            </a:r>
            <a:endParaRPr lang="en-US" altLang="vi-VN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181600"/>
          </a:xfrm>
        </p:spPr>
        <p:txBody>
          <a:bodyPr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alt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562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2. Biện pháp phòng bệnh đặc hiệu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	Hiện nay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cho bệnh này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PHÒNG BỆNH (3) 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200" b="1" dirty="0">
                <a:latin typeface="+mj-lt"/>
              </a:rPr>
              <a:t>3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 Kiểm dịch Y tế biên gi</a:t>
            </a:r>
            <a:r>
              <a:rPr lang="en-GB" sz="2200" b="1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89/NĐ-CP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101/2010/NĐ-CP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Phòng,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 dirty="0"/>
              <a:t>CÁC BIỆN PHÁP PHÒNG BỆNH (4) </a:t>
            </a:r>
            <a:endParaRPr lang="en-US" altLang="vi-VN" dirty="0"/>
          </a:p>
        </p:txBody>
      </p:sp>
    </p:spTree>
    <p:extLst>
      <p:ext uri="{BB962C8B-B14F-4D97-AF65-F5344CB8AC3E}">
        <p14:creationId xmlns:p14="http://schemas.microsoft.com/office/powerpoint/2010/main" xmlns="" val="2981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CÁC BIỆN PHÁP PHÒNG BỆNH (5) </a:t>
            </a:r>
            <a:endParaRPr lang="en-US" altLang="vi-VN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CÁC BIỆN PHÁP CHỐNG DỊCH</a:t>
            </a:r>
            <a:endParaRPr lang="en-US" alt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572500" cy="51816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+mj-lt"/>
              <a:buAutoNum type="romanUcPeriod"/>
              <a:defRPr/>
            </a:pP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Triển khai các biện pháp phòng bệnh nêu trên.</a:t>
            </a:r>
            <a:endParaRPr lang="en-US" altLang="vi-VN" sz="26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buFont typeface="+mj-lt"/>
              <a:buAutoNum type="romanUcPeriod"/>
              <a:defRPr/>
            </a:pP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háp</a:t>
            </a:r>
            <a:r>
              <a:rPr lang="vi-VN" altLang="vi-VN" sz="2600" b="1" dirty="0">
                <a:latin typeface="Times New Roman" pitchFamily="18" charset="0"/>
                <a:cs typeface="Times New Roman" pitchFamily="18" charset="0"/>
              </a:rPr>
              <a:t> sau</a:t>
            </a:r>
            <a:r>
              <a:rPr lang="vi-VN" altLang="vi-VN"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1. Đối với người bệnh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02/2009/TT-BYT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CHỐNG DỊCH (2)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liên quan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alt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CHỐNG DỊCH (3)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liên quan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alt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quan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quan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49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CHỐNG DỊCH (4)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vi-VN" altLang="vi-VN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1.</a:t>
            </a:r>
            <a:endParaRPr lang="vi-VN" altLang="vi-VN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3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do Ban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3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endParaRPr lang="vi-VN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altLang="vi-VN" sz="3800" b="1" dirty="0">
                <a:latin typeface="Times New Roman" pitchFamily="18" charset="0"/>
                <a:cs typeface="Times New Roman" pitchFamily="18" charset="0"/>
              </a:rPr>
              <a:t>TÌNH HÌNH DỊCH BỆNH (1)</a:t>
            </a:r>
            <a:endParaRPr lang="en-GB" altLang="vi-VN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848069277798848525029711768252836220502016n-1580947347498591407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8001000" cy="55626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CHỐNG DỊCH (5)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endParaRPr lang="vi-VN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CÁC BIỆN PHÁP CHỐNG DỊCH (6)</a:t>
            </a:r>
            <a:endParaRPr lang="en-US" alt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1,25%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endParaRPr lang="vi-VN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4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CÁC BIỆN PHÁP CHỐNG DỊCH (7)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72500" cy="5105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vi-VN"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vi-VN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uế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GB" altLang="vi-VN" sz="2600" dirty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en-GB" altLang="vi-VN" sz="2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altLang="vi-V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./.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304800" y="1295400"/>
            <a:ext cx="85344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53975" algn="ctr" defTabSz="511175">
              <a:tabLst>
                <a:tab pos="120650" algn="l"/>
              </a:tabLst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3975" algn="ctr" defTabSz="511175">
              <a:tabLst>
                <a:tab pos="120650" algn="l"/>
              </a:tabLs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53975" algn="ctr" defTabSz="511175">
              <a:tabLst>
                <a:tab pos="120650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(%) X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indent="53975" algn="ctr" defTabSz="511175">
              <a:tabLst>
                <a:tab pos="120650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= -------------------------------------------------------------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1000</a:t>
            </a:r>
          </a:p>
          <a:p>
            <a:pPr indent="53975" algn="ctr" defTabSz="511175">
              <a:tabLst>
                <a:tab pos="12065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(%)*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indent="53975" algn="ctr" defTabSz="511175">
              <a:tabLst>
                <a:tab pos="120650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53975" algn="ctr" defTabSz="511175">
              <a:tabLst>
                <a:tab pos="120650" algn="l"/>
              </a:tabLst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" defTabSz="511175">
              <a:tabLst>
                <a:tab pos="120650" algn="l"/>
              </a:tabLst>
            </a:pPr>
            <a:r>
              <a:rPr lang="en-US" sz="20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i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53975" defTabSz="511175">
              <a:buFont typeface="Wingdings" pitchFamily="2" charset="2"/>
              <a:buChar char="Ø"/>
              <a:tabLst>
                <a:tab pos="120650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cloramin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25%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(0,5 x 10 / 25) x 1000 = 200 gam.</a:t>
            </a:r>
          </a:p>
          <a:p>
            <a:pPr indent="53975" defTabSz="511175">
              <a:buFont typeface="Wingdings" pitchFamily="2" charset="2"/>
              <a:buChar char="Ø"/>
              <a:tabLst>
                <a:tab pos="120650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hypocloride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(0,5 x 10 / 70 ) x 1000 = 72 gam.</a:t>
            </a:r>
          </a:p>
          <a:p>
            <a:pPr indent="53975" defTabSz="511175">
              <a:buFont typeface="Wingdings" pitchFamily="2" charset="2"/>
              <a:buChar char="Ø"/>
              <a:tabLst>
                <a:tab pos="120650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dichloroisocianurate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(0,5 x 10 / 60)  x 1000 = 84 gam.</a:t>
            </a:r>
          </a:p>
        </p:txBody>
      </p:sp>
      <p:sp>
        <p:nvSpPr>
          <p:cNvPr id="169987" name="Text Box 5"/>
          <p:cNvSpPr txBox="1">
            <a:spLocks noChangeArrowheads="1"/>
          </p:cNvSpPr>
          <p:nvPr/>
        </p:nvSpPr>
        <p:spPr bwMode="auto">
          <a:xfrm>
            <a:off x="609600" y="188893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CÁCH PHA DUNG DỊCH KHỬ TRÙNG          CÓ CHỨA CLO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228600" y="43567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1" hangingPunct="1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Lượng hóa chất cần để pha 10 lít dung dịch có nồng độ clo hoạt tính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812" name="Group 180"/>
          <p:cNvGraphicFramePr>
            <a:graphicFrameLocks noGrp="1"/>
          </p:cNvGraphicFramePr>
          <p:nvPr/>
        </p:nvGraphicFramePr>
        <p:xfrm>
          <a:off x="381000" y="1676400"/>
          <a:ext cx="8305800" cy="4267202"/>
        </p:xfrm>
        <a:graphic>
          <a:graphicData uri="http://schemas.openxmlformats.org/drawingml/2006/table">
            <a:tbl>
              <a:tblPr/>
              <a:tblGrid>
                <a:gridCol w="35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40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 chất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(hàm lượng clo hoạt tính)</a:t>
                      </a: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 hóa chất cần để pha 10 lít dung dịch có nồng độ clo hoạt tính</a:t>
                      </a: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0,125%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0,25%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1,25%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Cloramin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 (25% - 30%)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Canxi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HypoCloride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(70%)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72g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dicloroisocyanurate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(60%)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210g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2069" name="Rectangle 181"/>
          <p:cNvSpPr>
            <a:spLocks noChangeArrowheads="1"/>
          </p:cNvSpPr>
          <p:nvPr/>
        </p:nvSpPr>
        <p:spPr bwMode="auto">
          <a:xfrm>
            <a:off x="381000" y="59817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43567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/>
              <a:t>Khử trùng bằng hóa chất khử trùng</a:t>
            </a:r>
            <a:endParaRPr lang="vi-VN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219200"/>
          <a:ext cx="8001001" cy="5181600"/>
        </p:xfrm>
        <a:graphic>
          <a:graphicData uri="http://schemas.openxmlformats.org/drawingml/2006/table">
            <a:tbl>
              <a:tblPr/>
              <a:tblGrid>
                <a:gridCol w="750783"/>
                <a:gridCol w="1998266"/>
                <a:gridCol w="1375407"/>
                <a:gridCol w="3876545"/>
              </a:tblGrid>
              <a:tr h="121592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 dung khử trùng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Cloramin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 khử trùng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chưa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0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Nền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nắm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cửa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bề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môi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xung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quanh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Thường xuyên hàng ngày:</a:t>
                      </a:r>
                      <a:r>
                        <a:rPr lang="pt-BR" sz="2000" b="0" dirty="0">
                          <a:latin typeface="Times New Roman"/>
                          <a:ea typeface="Times New Roman"/>
                          <a:cs typeface="Times New Roman"/>
                        </a:rPr>
                        <a:t> Bằng các chất tẩy rửa thông thường, như xà phòng và các dung dịch khử khuẩn thông thường khác</a:t>
                      </a:r>
                      <a:r>
                        <a:rPr lang="pt-BR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r>
                        <a:rPr lang="pt-BR" sz="20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Nếu có điều kiện dùng dung dịch Cloramin B 0,5%)</a:t>
                      </a:r>
                      <a:endParaRPr lang="en-US" sz="20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1"/>
          <a:ext cx="8534400" cy="6046415"/>
        </p:xfrm>
        <a:graphic>
          <a:graphicData uri="http://schemas.openxmlformats.org/drawingml/2006/table">
            <a:tbl>
              <a:tblPr/>
              <a:tblGrid>
                <a:gridCol w="609600"/>
                <a:gridCol w="2322720"/>
                <a:gridCol w="1467100"/>
                <a:gridCol w="4134980"/>
              </a:tblGrid>
              <a:tr h="62673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 dung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 độ Cloramin B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 có dịch và áp dụng trong vùng dịch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908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Toàn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bộ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bề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môi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latin typeface="Times New Roman"/>
                          <a:ea typeface="Times New Roman"/>
                          <a:cs typeface="Times New Roman"/>
                        </a:rPr>
                        <a:t>Phun láng toàn bộ bề mặt môi trường</a:t>
                      </a:r>
                      <a:r>
                        <a:rPr lang="pt-BR" sz="1800" b="0" spc="-30" dirty="0">
                          <a:latin typeface="Times New Roman"/>
                          <a:ea typeface="Times New Roman"/>
                          <a:cs typeface="Times New Roman"/>
                        </a:rPr>
                        <a:t>: 02 ngày/lần cho đến khi không còn ca mắc mới và xử lý ngay các ổ dịch khác khi được phát hiện.</a:t>
                      </a:r>
                      <a:endParaRPr lang="en-US" sz="18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29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Lau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rửa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nền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nắm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cửa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0,3 - 0,5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/m2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94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đường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hấp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bọt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sở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dựa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29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trùng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ở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Ngâm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sạch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43567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Khử trùng bằng hóa chất khử trùng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43567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/>
              <a:t>Khử trùng bằng hóa chất khử trùng</a:t>
            </a:r>
            <a:endParaRPr lang="vi-VN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609600"/>
          <a:ext cx="8381999" cy="6138050"/>
        </p:xfrm>
        <a:graphic>
          <a:graphicData uri="http://schemas.openxmlformats.org/drawingml/2006/table">
            <a:tbl>
              <a:tblPr/>
              <a:tblGrid>
                <a:gridCol w="586739"/>
                <a:gridCol w="2293215"/>
                <a:gridCol w="1440902"/>
                <a:gridCol w="4061143"/>
              </a:tblGrid>
              <a:tr h="509925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 dung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 độ Cloramin B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7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 có dịch và áp dụng trong vùng dịch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 vật dụng, dụng cụ của bệnh nhân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87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Khử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trùng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bề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0,5%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50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chùi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chân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giày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dép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Tẩm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đẫm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tấm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chùi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giày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dép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0,5%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khay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giữ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thăm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chùi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giầy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dép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chống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mỗi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33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chậu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ô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Ngâm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chậu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ô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0,5%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rửa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sạch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43567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/>
              <a:t>Khử trùng bằng hóa chất khử trùng</a:t>
            </a:r>
            <a:endParaRPr lang="vi-VN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609601"/>
          <a:ext cx="8381999" cy="6095999"/>
        </p:xfrm>
        <a:graphic>
          <a:graphicData uri="http://schemas.openxmlformats.org/drawingml/2006/table">
            <a:tbl>
              <a:tblPr/>
              <a:tblGrid>
                <a:gridCol w="488272"/>
                <a:gridCol w="2391684"/>
                <a:gridCol w="1440901"/>
                <a:gridCol w="4061142"/>
              </a:tblGrid>
              <a:tr h="5563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 dung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 độ Cloramin B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 khử trùng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1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áp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vùng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43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cụ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Ngâm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quần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5%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1-2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giờ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giặt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rửa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sạch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3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Phân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thải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1,25 - 2,5%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trùng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DD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nồng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1,25 - 2,5%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tỷ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lệ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1:1,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ít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30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phút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hành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xử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2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chở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0,5%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Phun khử trùng phương tiện với liều lượng 0,3 - 0,5 lít/m2, để trong 1 giờ sau đó rửa kỹ lại bằng nước sạch, Đối với bề mặt, vật dụng trong phương tiện: Dùng dung dịch nồng độ 0,5% Clo hoạt tính để lau bề mặt đồ vật, vật dụng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altLang="vi-VN" sz="3800" b="1" dirty="0">
                <a:latin typeface="Times New Roman" pitchFamily="18" charset="0"/>
                <a:cs typeface="Times New Roman" pitchFamily="18" charset="0"/>
              </a:rPr>
              <a:t>TÌNH HÌNH DỊCH BỆNH (1)</a:t>
            </a:r>
            <a:endParaRPr lang="en-GB" altLang="vi-VN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7912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WHO 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12/12/2019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alt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vi-VN" sz="2800" b="1" dirty="0" smtClean="0">
                <a:latin typeface="+mj-lt"/>
              </a:rPr>
              <a:t>Cập nhật lúc 8h00 ngày 6-2-2020:</a:t>
            </a:r>
            <a:endParaRPr lang="vi-VN" sz="2800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+mj-lt"/>
              </a:rPr>
              <a:t>ế giới: </a:t>
            </a:r>
            <a:r>
              <a:rPr lang="vi-VN" sz="2800" b="1" dirty="0" smtClean="0">
                <a:latin typeface="+mj-lt"/>
              </a:rPr>
              <a:t>28.276 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800" dirty="0" smtClean="0">
                <a:latin typeface="+mj-lt"/>
              </a:rPr>
              <a:t> mắc, </a:t>
            </a:r>
            <a:r>
              <a:rPr lang="vi-VN" sz="2800" b="1" dirty="0" smtClean="0">
                <a:latin typeface="+mj-lt"/>
              </a:rPr>
              <a:t>565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800" dirty="0" smtClean="0">
                <a:latin typeface="+mj-lt"/>
              </a:rPr>
              <a:t> tử vong, trong đó:</a:t>
            </a:r>
          </a:p>
          <a:p>
            <a:pPr>
              <a:lnSpc>
                <a:spcPct val="130000"/>
              </a:lnSpc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vi-VN" sz="2800" dirty="0" smtClean="0">
                <a:latin typeface="+mj-lt"/>
              </a:rPr>
              <a:t>- Lục địa Trung Quốc: </a:t>
            </a:r>
            <a:r>
              <a:rPr lang="vi-VN" sz="2800" b="1" dirty="0" smtClean="0">
                <a:latin typeface="+mj-lt"/>
              </a:rPr>
              <a:t>563 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800" dirty="0" smtClean="0">
                <a:latin typeface="+mj-lt"/>
              </a:rPr>
              <a:t> tử vong;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- Phillippines: </a:t>
            </a:r>
            <a:r>
              <a:rPr lang="vi-VN" sz="2800" b="1" dirty="0" smtClean="0">
                <a:latin typeface="+mj-lt"/>
              </a:rPr>
              <a:t>01</a:t>
            </a:r>
            <a:r>
              <a:rPr lang="vi-VN" sz="2800" dirty="0" smtClean="0">
                <a:latin typeface="+mj-lt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800" dirty="0" smtClean="0">
                <a:latin typeface="+mj-lt"/>
              </a:rPr>
              <a:t> tử vong;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- Hồng Kông (Trung Quốc):</a:t>
            </a:r>
            <a:r>
              <a:rPr lang="vi-VN" sz="2800" b="1" dirty="0" smtClean="0">
                <a:latin typeface="+mj-lt"/>
              </a:rPr>
              <a:t> 01</a:t>
            </a:r>
            <a:r>
              <a:rPr lang="vi-VN" sz="2800" dirty="0" smtClean="0">
                <a:latin typeface="+mj-lt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800" dirty="0" smtClean="0">
                <a:latin typeface="+mj-lt"/>
              </a:rPr>
              <a:t> tử vong.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GB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3800" b="1" dirty="0">
                <a:latin typeface="Times New Roman" pitchFamily="18" charset="0"/>
                <a:cs typeface="Times New Roman" pitchFamily="18" charset="0"/>
              </a:rPr>
              <a:t>TÌNH HÌNH DỊCH BỆNH (2)</a:t>
            </a:r>
            <a:endParaRPr lang="en-GB" altLang="vi-VN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latin typeface="+mj-lt"/>
              </a:rPr>
              <a:t>	</a:t>
            </a:r>
            <a:r>
              <a:rPr lang="vi-VN" sz="2400" b="1" dirty="0" smtClean="0">
                <a:latin typeface="+mj-lt"/>
              </a:rPr>
              <a:t>Việt </a:t>
            </a:r>
            <a:r>
              <a:rPr lang="vi-VN" sz="2400" b="1" dirty="0" smtClean="0">
                <a:latin typeface="+mj-lt"/>
              </a:rPr>
              <a:t>Nam</a:t>
            </a:r>
            <a:r>
              <a:rPr lang="vi-VN" sz="2400" dirty="0" smtClean="0">
                <a:latin typeface="+mj-lt"/>
              </a:rPr>
              <a:t>: </a:t>
            </a:r>
            <a:r>
              <a:rPr lang="vi-VN" sz="2400" b="1" dirty="0" smtClean="0">
                <a:latin typeface="+mj-lt"/>
              </a:rPr>
              <a:t>10</a:t>
            </a:r>
            <a:r>
              <a:rPr lang="vi-VN" sz="2400" dirty="0" smtClean="0">
                <a:latin typeface="+mj-lt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mắc </a:t>
            </a:r>
            <a:r>
              <a:rPr lang="vi-VN" sz="2400" dirty="0" smtClean="0">
                <a:latin typeface="+mj-lt"/>
              </a:rPr>
              <a:t>nCoV.</a:t>
            </a:r>
            <a:br>
              <a:rPr lang="vi-VN" sz="2400" dirty="0" smtClean="0">
                <a:latin typeface="+mj-lt"/>
              </a:rPr>
            </a:br>
            <a:r>
              <a:rPr lang="vi-VN" sz="2400" dirty="0" smtClean="0">
                <a:latin typeface="+mj-lt"/>
              </a:rPr>
              <a:t>Trong </a:t>
            </a:r>
            <a:r>
              <a:rPr lang="vi-VN" sz="2400" dirty="0" smtClean="0">
                <a:latin typeface="+mj-lt"/>
              </a:rPr>
              <a:t>đó:</a:t>
            </a:r>
            <a:br>
              <a:rPr lang="vi-VN" sz="2400" dirty="0" smtClean="0">
                <a:latin typeface="+mj-lt"/>
              </a:rPr>
            </a:br>
            <a:r>
              <a:rPr lang="vi-VN" sz="2400" b="1" dirty="0" smtClean="0">
                <a:latin typeface="+mj-lt"/>
              </a:rPr>
              <a:t>- 02</a:t>
            </a:r>
            <a:r>
              <a:rPr lang="vi-VN" sz="2400" dirty="0" smtClean="0">
                <a:latin typeface="+mj-lt"/>
              </a:rPr>
              <a:t> cha con người Trung Quốc (</a:t>
            </a:r>
            <a:r>
              <a:rPr lang="vi-VN" sz="2400" b="1" dirty="0" smtClean="0">
                <a:latin typeface="+mj-lt"/>
              </a:rPr>
              <a:t>01</a:t>
            </a:r>
            <a:r>
              <a:rPr lang="vi-VN" sz="2400" dirty="0" smtClean="0">
                <a:latin typeface="+mj-lt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đã khỏi và xuất viện);</a:t>
            </a:r>
            <a:br>
              <a:rPr lang="vi-VN" sz="2400" dirty="0" smtClean="0">
                <a:latin typeface="+mj-lt"/>
              </a:rPr>
            </a:br>
            <a:r>
              <a:rPr lang="vi-VN" sz="2400" b="1" dirty="0" smtClean="0">
                <a:latin typeface="+mj-lt"/>
              </a:rPr>
              <a:t>- 05</a:t>
            </a:r>
            <a:r>
              <a:rPr lang="vi-VN" sz="2400" dirty="0" smtClean="0">
                <a:latin typeface="+mj-lt"/>
              </a:rPr>
              <a:t> công dân Việt Nam đều trở về từ Vũ Hán, Trung Quốc (</a:t>
            </a:r>
            <a:r>
              <a:rPr lang="vi-VN" sz="2400" b="1" dirty="0" smtClean="0">
                <a:latin typeface="+mj-lt"/>
              </a:rPr>
              <a:t>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đã khỏi và xuất viện);</a:t>
            </a:r>
            <a:br>
              <a:rPr lang="vi-VN" sz="2400" dirty="0" smtClean="0">
                <a:latin typeface="+mj-lt"/>
              </a:rPr>
            </a:br>
            <a:r>
              <a:rPr lang="vi-VN" sz="2400" b="1" dirty="0" smtClean="0">
                <a:latin typeface="+mj-lt"/>
              </a:rPr>
              <a:t>- 01 </a:t>
            </a:r>
            <a:r>
              <a:rPr lang="vi-VN" sz="2400" dirty="0" smtClean="0">
                <a:latin typeface="+mj-lt"/>
              </a:rPr>
              <a:t>công dân Việt Nam là lễ tân có tiếp xúc gần với 2 cha con người Trung Quốc (đã khỏi và xuất viện);</a:t>
            </a:r>
            <a:br>
              <a:rPr lang="vi-VN" sz="2400" dirty="0" smtClean="0">
                <a:latin typeface="+mj-lt"/>
              </a:rPr>
            </a:br>
            <a:r>
              <a:rPr lang="vi-VN" sz="2400" b="1" dirty="0" smtClean="0">
                <a:latin typeface="+mj-lt"/>
              </a:rPr>
              <a:t>- 01 </a:t>
            </a:r>
            <a:r>
              <a:rPr lang="vi-VN" sz="2400" dirty="0" smtClean="0">
                <a:latin typeface="+mj-lt"/>
              </a:rPr>
              <a:t>công dân Mỹ đến Việt Nam, trước đó có quá cảnh tại Vũ Hán, Trung Quốc.</a:t>
            </a:r>
            <a:br>
              <a:rPr lang="vi-VN" sz="2400" dirty="0" smtClean="0">
                <a:latin typeface="+mj-lt"/>
              </a:rPr>
            </a:br>
            <a:r>
              <a:rPr lang="vi-VN" sz="2400" dirty="0" smtClean="0">
                <a:latin typeface="+mj-lt"/>
              </a:rPr>
              <a:t>- </a:t>
            </a:r>
            <a:r>
              <a:rPr lang="vi-VN" sz="2400" b="1" dirty="0" smtClean="0">
                <a:latin typeface="+mj-lt"/>
              </a:rPr>
              <a:t>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vi-VN" sz="2400" dirty="0" smtClean="0">
                <a:latin typeface="+mj-lt"/>
              </a:rPr>
              <a:t>tiếp </a:t>
            </a:r>
            <a:r>
              <a:rPr lang="vi-VN" sz="2400" dirty="0" smtClean="0">
                <a:latin typeface="+mj-lt"/>
              </a:rPr>
              <a:t>xúc gần với bệnh nhân dương tính với nCoV trước đó.</a:t>
            </a:r>
          </a:p>
          <a:p>
            <a:pPr>
              <a:lnSpc>
                <a:spcPct val="120000"/>
              </a:lnSpc>
            </a:pPr>
            <a:r>
              <a:rPr lang="vi-VN" sz="2400" dirty="0" smtClean="0">
                <a:latin typeface="+mj-lt"/>
              </a:rPr>
              <a:t>Điều trị khỏi: </a:t>
            </a:r>
            <a:r>
              <a:rPr lang="vi-VN" sz="2400" b="1" dirty="0" smtClean="0">
                <a:latin typeface="+mj-lt"/>
              </a:rPr>
              <a:t>03</a:t>
            </a:r>
            <a:r>
              <a:rPr lang="vi-VN" sz="2400" dirty="0" smtClean="0">
                <a:latin typeface="+mj-lt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đã được xuất viện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>
              <a:buNone/>
            </a:pPr>
            <a:endParaRPr lang="vi-VN" sz="24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vi-VN" sz="2400" dirty="0">
              <a:latin typeface="+mj-lt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GB" altLang="vi-VN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002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TÌNH HÌNH DỊCH BỆNH (2)</a:t>
            </a:r>
            <a:endParaRPr lang="en-GB" alt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16h00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05/02/2020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Nậm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Pồ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GB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002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251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altLang="vi-VN" sz="4000" b="1" dirty="0" smtClean="0">
                <a:latin typeface="Times New Roman" pitchFamily="18" charset="0"/>
                <a:cs typeface="Times New Roman" pitchFamily="18" charset="0"/>
              </a:rPr>
              <a:t>DẪN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GIÁM SÁT VÀ PHÒNG, CHỐNG BỆNH NHIỄM TRÙNG Đ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200" b="1" dirty="0">
                <a:latin typeface="Times New Roman" pitchFamily="18" charset="0"/>
                <a:cs typeface="Times New Roman" pitchFamily="18" charset="0"/>
              </a:rPr>
              <a:t>ỜNG HÔ HẤP 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CẤP DO CHỦNG M</a:t>
            </a:r>
            <a:r>
              <a:rPr lang="en-GB" altLang="vi-VN" sz="2200" b="1" dirty="0">
                <a:latin typeface="Times New Roman" pitchFamily="18" charset="0"/>
                <a:cs typeface="Times New Roman" pitchFamily="18" charset="0"/>
              </a:rPr>
              <a:t>ỚI CỦA 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VI RÚT CORONA 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vi-VN" sz="24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GB" altLang="vi-VN" sz="24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alt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4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alt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altLang="vi-VN" sz="2400" i="1" dirty="0">
                <a:latin typeface="Times New Roman" pitchFamily="18" charset="0"/>
                <a:cs typeface="Times New Roman" pitchFamily="18" charset="0"/>
              </a:rPr>
              <a:t> 181/QĐ-BYT </a:t>
            </a:r>
            <a:r>
              <a:rPr lang="en-GB" altLang="vi-VN" sz="2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vi-VN" sz="2400" i="1" dirty="0">
                <a:latin typeface="Times New Roman" pitchFamily="18" charset="0"/>
                <a:cs typeface="Times New Roman" pitchFamily="18" charset="0"/>
              </a:rPr>
              <a:t> 21/01/2020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vi-VN" sz="4000" b="1" dirty="0"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rút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Corona.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viêm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hô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viêm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gây suy hô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nguy cơ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vong,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vi-VN" sz="2800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vi-VN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vi-VN" sz="3400" b="1" dirty="0">
                <a:latin typeface="Times New Roman" pitchFamily="18" charset="0"/>
                <a:cs typeface="Times New Roman" pitchFamily="18" charset="0"/>
              </a:rPr>
              <a:t>ĐỊNH NGHĨA TRƯỜNG HỢP BỆNH (1)</a:t>
            </a:r>
            <a:endParaRPr lang="en-US" alt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458200" cy="5562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hợp nghi ngờ: </a:t>
            </a: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Là trường hợp nhiễm trùng 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sau: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/ở/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3681</Words>
  <Application>Microsoft Office PowerPoint</Application>
  <PresentationFormat>On-screen Show (4:3)</PresentationFormat>
  <Paragraphs>268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HƯỚNG DẪN GIÁM SÁT VÀ PHÒNG CHỐNG BỆNH VIÊM ĐƯỜNG HÔ HẤP CẤP  DO CHỦNG MỚI CỦA VI RÚT CORONA (Novel Corona Virus - nCoV)  Theo quyết định số 181/QĐ-BYT ngày 21/01/2020</vt:lpstr>
      <vt:lpstr>Slide 2</vt:lpstr>
      <vt:lpstr>TÌNH HÌNH DỊCH BỆNH (1)</vt:lpstr>
      <vt:lpstr>TÌNH HÌNH DỊCH BỆNH (1)</vt:lpstr>
      <vt:lpstr>TÌNH HÌNH DỊCH BỆNH (2)</vt:lpstr>
      <vt:lpstr>TÌNH HÌNH DỊCH BỆNH (2)</vt:lpstr>
      <vt:lpstr>Slide 7</vt:lpstr>
      <vt:lpstr>ĐẶC ĐIỂM CHUNG</vt:lpstr>
      <vt:lpstr>ĐỊNH NGHĨA TRƯỜNG HỢP BỆNH (1)</vt:lpstr>
      <vt:lpstr>ĐỊNH NGHĨA TRƯỜNG HỢP BỆNH (2)</vt:lpstr>
      <vt:lpstr>ĐỊNH NGHĨA TRƯỜNG HỢP BỆNH (3)</vt:lpstr>
      <vt:lpstr>ĐỊNH NGHĨA Ổ DỊCH</vt:lpstr>
      <vt:lpstr>NỘI DUNG GIÁM SÁT</vt:lpstr>
      <vt:lpstr>NỘI DUNG GIÁM SÁT - TÌNH HUỐNG 01</vt:lpstr>
      <vt:lpstr>NỘI DUNG GIÁM SÁT - TÌNH HUỐNG 01</vt:lpstr>
      <vt:lpstr>Slide 16</vt:lpstr>
      <vt:lpstr>Slide 17</vt:lpstr>
      <vt:lpstr>Slide 18</vt:lpstr>
      <vt:lpstr>Slide 19</vt:lpstr>
      <vt:lpstr>NỘI DUNG GIÁM SÁT-THÔNG TIN BÁO CÁO</vt:lpstr>
      <vt:lpstr>CÁC BIỆN PHÁP PHÒNG BỆNH </vt:lpstr>
      <vt:lpstr>CÁC BIỆN PHÁP PHÒNG BỆNH (2) </vt:lpstr>
      <vt:lpstr>CÁC BIỆN PHÁP PHÒNG BỆNH (3) </vt:lpstr>
      <vt:lpstr>CÁC BIỆN PHÁP PHÒNG BỆNH (4) </vt:lpstr>
      <vt:lpstr>CÁC BIỆN PHÁP PHÒNG BỆNH (5) </vt:lpstr>
      <vt:lpstr>CÁC BIỆN PHÁP CHỐNG DỊCH</vt:lpstr>
      <vt:lpstr>CÁC BIỆN PHÁP CHỐNG DỊCH (2)</vt:lpstr>
      <vt:lpstr>CÁC BIỆN PHÁP CHỐNG DỊCH (3)</vt:lpstr>
      <vt:lpstr>CÁC BIỆN PHÁP CHỐNG DỊCH (4)</vt:lpstr>
      <vt:lpstr>CÁC BIỆN PHÁP CHỐNG DỊCH (5)</vt:lpstr>
      <vt:lpstr>CÁC BIỆN PHÁP CHỐNG DỊCH (6)</vt:lpstr>
      <vt:lpstr>CÁC BIỆN PHÁP CHỐNG DỊCH (7)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CÚM A(H7N9) TRÊN NGƯỜI</dc:title>
  <dc:creator>TRAN NHU DUONG;NQM</dc:creator>
  <cp:lastModifiedBy>Admin</cp:lastModifiedBy>
  <cp:revision>415</cp:revision>
  <cp:lastPrinted>2015-06-08T02:34:51Z</cp:lastPrinted>
  <dcterms:created xsi:type="dcterms:W3CDTF">2013-04-07T13:56:52Z</dcterms:created>
  <dcterms:modified xsi:type="dcterms:W3CDTF">2020-02-06T02:15:21Z</dcterms:modified>
</cp:coreProperties>
</file>