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1"/>
  </p:notesMasterIdLst>
  <p:handoutMasterIdLst>
    <p:handoutMasterId r:id="rId42"/>
  </p:handoutMasterIdLst>
  <p:sldIdLst>
    <p:sldId id="256" r:id="rId2"/>
    <p:sldId id="334" r:id="rId3"/>
    <p:sldId id="305" r:id="rId4"/>
    <p:sldId id="376" r:id="rId5"/>
    <p:sldId id="375" r:id="rId6"/>
    <p:sldId id="374" r:id="rId7"/>
    <p:sldId id="266" r:id="rId8"/>
    <p:sldId id="267" r:id="rId9"/>
    <p:sldId id="268" r:id="rId10"/>
    <p:sldId id="363" r:id="rId11"/>
    <p:sldId id="269" r:id="rId12"/>
    <p:sldId id="309" r:id="rId13"/>
    <p:sldId id="291" r:id="rId14"/>
    <p:sldId id="335" r:id="rId15"/>
    <p:sldId id="336" r:id="rId16"/>
    <p:sldId id="337" r:id="rId17"/>
    <p:sldId id="338" r:id="rId18"/>
    <p:sldId id="339" r:id="rId19"/>
    <p:sldId id="340" r:id="rId20"/>
    <p:sldId id="342" r:id="rId21"/>
    <p:sldId id="281" r:id="rId22"/>
    <p:sldId id="343" r:id="rId23"/>
    <p:sldId id="283" r:id="rId24"/>
    <p:sldId id="364" r:id="rId25"/>
    <p:sldId id="365" r:id="rId26"/>
    <p:sldId id="284" r:id="rId27"/>
    <p:sldId id="344" r:id="rId28"/>
    <p:sldId id="366" r:id="rId29"/>
    <p:sldId id="346" r:id="rId30"/>
    <p:sldId id="347" r:id="rId31"/>
    <p:sldId id="369" r:id="rId32"/>
    <p:sldId id="348" r:id="rId33"/>
    <p:sldId id="354" r:id="rId34"/>
    <p:sldId id="355" r:id="rId35"/>
    <p:sldId id="370" r:id="rId36"/>
    <p:sldId id="371" r:id="rId37"/>
    <p:sldId id="372" r:id="rId38"/>
    <p:sldId id="373" r:id="rId39"/>
    <p:sldId id="350" r:id="rId40"/>
  </p:sldIdLst>
  <p:sldSz cx="9144000" cy="6858000" type="screen4x3"/>
  <p:notesSz cx="6797675" cy="987425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08"/>
    <p:restoredTop sz="9463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E6E0F7F8-C323-4635-A09E-A683BF49A31B}" type="datetimeFigureOut">
              <a:rPr lang="vi-VN"/>
              <a:pPr>
                <a:defRPr/>
              </a:pPr>
              <a:t>06/02/2020</a:t>
            </a:fld>
            <a:endParaRPr lang="vi-V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378950"/>
            <a:ext cx="2946400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vi-V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49688" y="9378950"/>
            <a:ext cx="2946400" cy="4953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4FE1DCCC-C246-493A-BD90-FCD2E5CD4B4F}" type="slidenum">
              <a:rPr lang="vi-VN"/>
              <a:pPr>
                <a:defRPr/>
              </a:pPr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xmlns="" val="122751466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91A73231-B812-471A-A2A0-6AC507097CF0}" type="datetimeFigureOut">
              <a:rPr lang="en-GB"/>
              <a:pPr>
                <a:defRPr/>
              </a:pPr>
              <a:t>06/02/2020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31863" y="741363"/>
            <a:ext cx="4933950" cy="37020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GB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450" y="4691063"/>
            <a:ext cx="5438775" cy="4443412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378950"/>
            <a:ext cx="2946400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9688" y="9378950"/>
            <a:ext cx="2946400" cy="493713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fld id="{725DE03B-CDC1-4B2A-83AC-72039392AB95}" type="slidenum">
              <a:rPr lang="en-GB" altLang="vi-VN"/>
              <a:pPr>
                <a:defRPr/>
              </a:pPr>
              <a:t>‹#›</a:t>
            </a:fld>
            <a:endParaRPr lang="en-GB" altLang="vi-VN"/>
          </a:p>
        </p:txBody>
      </p:sp>
    </p:spTree>
    <p:extLst>
      <p:ext uri="{BB962C8B-B14F-4D97-AF65-F5344CB8AC3E}">
        <p14:creationId xmlns:p14="http://schemas.microsoft.com/office/powerpoint/2010/main" xmlns="" val="134593228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01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71011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/>
          </a:p>
        </p:txBody>
      </p:sp>
      <p:sp>
        <p:nvSpPr>
          <p:cNvPr id="171012" name="Slide Number Placeholder 3"/>
          <p:cNvSpPr txBox="1">
            <a:spLocks noGrp="1"/>
          </p:cNvSpPr>
          <p:nvPr/>
        </p:nvSpPr>
        <p:spPr bwMode="auto">
          <a:xfrm>
            <a:off x="3850443" y="9378824"/>
            <a:ext cx="2945659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C6B18D24-C63D-4B77-BA43-70F0ABDEB756}" type="slidenum">
              <a:rPr lang="en-US" sz="1200">
                <a:latin typeface="Calibri" pitchFamily="34" charset="0"/>
                <a:cs typeface="Arial" pitchFamily="34" charset="0"/>
              </a:rPr>
              <a:pPr algn="r"/>
              <a:t>33</a:t>
            </a:fld>
            <a:endParaRPr lang="en-US" sz="1200">
              <a:latin typeface="Calibri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4211205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25DE03B-CDC1-4B2A-83AC-72039392AB95}" type="slidenum">
              <a:rPr lang="en-GB" altLang="vi-VN" smtClean="0"/>
              <a:pPr>
                <a:defRPr/>
              </a:pPr>
              <a:t>34</a:t>
            </a:fld>
            <a:endParaRPr lang="en-GB" altLang="vi-VN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3A96E5-2806-476B-B7E1-5AA22AC373F3}" type="datetimeFigureOut">
              <a:rPr lang="en-US"/>
              <a:pPr>
                <a:defRPr/>
              </a:pPr>
              <a:t>2/6/2020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589796-0CE5-4426-9ABB-AC4471B38F35}" type="slidenum">
              <a:rPr lang="en-US" altLang="vi-VN"/>
              <a:pPr>
                <a:defRPr/>
              </a:pPr>
              <a:t>‹#›</a:t>
            </a:fld>
            <a:endParaRPr lang="en-US" altLang="vi-VN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6120B9-A797-496D-9CC4-DC5B26F3B35C}" type="datetimeFigureOut">
              <a:rPr lang="en-US"/>
              <a:pPr>
                <a:defRPr/>
              </a:pPr>
              <a:t>2/6/2020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0D7811-5D8E-4F2F-B4F1-C9302EA99C52}" type="slidenum">
              <a:rPr lang="en-US" altLang="vi-VN"/>
              <a:pPr>
                <a:defRPr/>
              </a:pPr>
              <a:t>‹#›</a:t>
            </a:fld>
            <a:endParaRPr lang="en-US" altLang="vi-VN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09FB32-28DA-4D41-A077-1E13C7E943D4}" type="datetimeFigureOut">
              <a:rPr lang="en-US"/>
              <a:pPr>
                <a:defRPr/>
              </a:pPr>
              <a:t>2/6/2020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A749E3-C0BB-4B4E-8BD1-07E50BCB6E2B}" type="slidenum">
              <a:rPr lang="en-US" altLang="vi-VN"/>
              <a:pPr>
                <a:defRPr/>
              </a:pPr>
              <a:t>‹#›</a:t>
            </a:fld>
            <a:endParaRPr lang="en-US" altLang="vi-VN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FD4BCD-6BF6-4D7B-A321-964386D96260}" type="datetimeFigureOut">
              <a:rPr lang="en-US"/>
              <a:pPr>
                <a:defRPr/>
              </a:pPr>
              <a:t>2/6/2020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C538EE-8E78-4C2E-AA66-2425BD1E74DB}" type="slidenum">
              <a:rPr lang="en-US" altLang="vi-VN"/>
              <a:pPr>
                <a:defRPr/>
              </a:pPr>
              <a:t>‹#›</a:t>
            </a:fld>
            <a:endParaRPr lang="en-US" altLang="vi-VN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6B0412-585D-4C31-8348-109F4EDA3324}" type="datetimeFigureOut">
              <a:rPr lang="en-US"/>
              <a:pPr>
                <a:defRPr/>
              </a:pPr>
              <a:t>2/6/2020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464E21-1384-46B4-B2CB-7FDB5381976F}" type="slidenum">
              <a:rPr lang="en-US" altLang="vi-VN"/>
              <a:pPr>
                <a:defRPr/>
              </a:pPr>
              <a:t>‹#›</a:t>
            </a:fld>
            <a:endParaRPr lang="en-US" altLang="vi-VN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ACECFC-0D99-437A-96F8-CC4872AD5BA8}" type="datetimeFigureOut">
              <a:rPr lang="en-US"/>
              <a:pPr>
                <a:defRPr/>
              </a:pPr>
              <a:t>2/6/2020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BA4599-D268-46D8-8D51-09CCD5FB65C8}" type="slidenum">
              <a:rPr lang="en-US" altLang="vi-VN"/>
              <a:pPr>
                <a:defRPr/>
              </a:pPr>
              <a:t>‹#›</a:t>
            </a:fld>
            <a:endParaRPr lang="en-US" altLang="vi-VN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C34197-18F4-443A-A3A6-5D1F888B22CA}" type="datetimeFigureOut">
              <a:rPr lang="en-US"/>
              <a:pPr>
                <a:defRPr/>
              </a:pPr>
              <a:t>2/6/2020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EB063E-9F68-47C4-8479-6E8F0356563B}" type="slidenum">
              <a:rPr lang="en-US" altLang="vi-VN"/>
              <a:pPr>
                <a:defRPr/>
              </a:pPr>
              <a:t>‹#›</a:t>
            </a:fld>
            <a:endParaRPr lang="en-US" altLang="vi-VN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8D2B8D-8909-4272-A2DE-38512CB7C91F}" type="datetimeFigureOut">
              <a:rPr lang="en-US"/>
              <a:pPr>
                <a:defRPr/>
              </a:pPr>
              <a:t>2/6/2020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F8AE01-88EF-43FB-BFE6-6DC4E6AFB093}" type="slidenum">
              <a:rPr lang="en-US" altLang="vi-VN"/>
              <a:pPr>
                <a:defRPr/>
              </a:pPr>
              <a:t>‹#›</a:t>
            </a:fld>
            <a:endParaRPr lang="en-US" altLang="vi-VN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DF5417-25F7-4035-AD08-063F8ADBD895}" type="datetimeFigureOut">
              <a:rPr lang="en-US"/>
              <a:pPr>
                <a:defRPr/>
              </a:pPr>
              <a:t>2/6/2020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DE932E-B24B-4BFF-9018-0E11B91397C3}" type="slidenum">
              <a:rPr lang="en-US" altLang="vi-VN"/>
              <a:pPr>
                <a:defRPr/>
              </a:pPr>
              <a:t>‹#›</a:t>
            </a:fld>
            <a:endParaRPr lang="en-US" altLang="vi-VN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EB9C45-BD5A-4199-9252-EA015106DE0B}" type="datetimeFigureOut">
              <a:rPr lang="en-US"/>
              <a:pPr>
                <a:defRPr/>
              </a:pPr>
              <a:t>2/6/2020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48399F-D6F4-42BF-B9A3-64ACF335A18E}" type="slidenum">
              <a:rPr lang="en-US" altLang="vi-VN"/>
              <a:pPr>
                <a:defRPr/>
              </a:pPr>
              <a:t>‹#›</a:t>
            </a:fld>
            <a:endParaRPr lang="en-US" altLang="vi-VN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C63C01-1CC6-40ED-9764-63E89CDD67CE}" type="datetimeFigureOut">
              <a:rPr lang="en-US"/>
              <a:pPr>
                <a:defRPr/>
              </a:pPr>
              <a:t>2/6/2020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B16C5B-F16D-4785-94B1-4809EE683A2B}" type="slidenum">
              <a:rPr lang="en-US" altLang="vi-VN"/>
              <a:pPr>
                <a:defRPr/>
              </a:pPr>
              <a:t>‹#›</a:t>
            </a:fld>
            <a:endParaRPr lang="en-US" altLang="vi-VN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vi-VN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vi-VN"/>
              <a:t>Click to edit Master text styles</a:t>
            </a:r>
          </a:p>
          <a:p>
            <a:pPr lvl="1"/>
            <a:r>
              <a:rPr lang="en-US" altLang="vi-VN"/>
              <a:t>Second level</a:t>
            </a:r>
          </a:p>
          <a:p>
            <a:pPr lvl="2"/>
            <a:r>
              <a:rPr lang="en-US" altLang="vi-VN"/>
              <a:t>Third level</a:t>
            </a:r>
          </a:p>
          <a:p>
            <a:pPr lvl="3"/>
            <a:r>
              <a:rPr lang="en-US" altLang="vi-VN"/>
              <a:t>Fourth level</a:t>
            </a:r>
          </a:p>
          <a:p>
            <a:pPr lvl="4"/>
            <a:r>
              <a:rPr lang="en-US" altLang="vi-VN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D7DA2D95-7682-4CBA-A7D1-8F3A7BA85B84}" type="datetimeFigureOut">
              <a:rPr lang="en-US"/>
              <a:pPr>
                <a:defRPr/>
              </a:pPr>
              <a:t>2/6/2020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pPr>
              <a:defRPr/>
            </a:pPr>
            <a:fld id="{A5DFAF53-4636-474B-AD01-21139BD37811}" type="slidenum">
              <a:rPr lang="en-US" altLang="vi-VN"/>
              <a:pPr>
                <a:defRPr/>
              </a:pPr>
              <a:t>‹#›</a:t>
            </a:fld>
            <a:endParaRPr lang="en-US" altLang="vi-V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1"/>
          <p:cNvSpPr>
            <a:spLocks noGrp="1"/>
          </p:cNvSpPr>
          <p:nvPr>
            <p:ph type="ctrTitle"/>
          </p:nvPr>
        </p:nvSpPr>
        <p:spPr>
          <a:xfrm>
            <a:off x="4763" y="990600"/>
            <a:ext cx="9144000" cy="3352800"/>
          </a:xfrm>
        </p:spPr>
        <p:txBody>
          <a:bodyPr/>
          <a:lstStyle/>
          <a:p>
            <a:pPr eaLnBrk="1" hangingPunct="1"/>
            <a:r>
              <a:rPr lang="pt-BR" altLang="vi-VN" sz="2600" b="1" dirty="0">
                <a:latin typeface="Times New Roman" pitchFamily="18" charset="0"/>
                <a:cs typeface="Times New Roman" pitchFamily="18" charset="0"/>
              </a:rPr>
              <a:t>HƯỚNG DẪN GIÁM SÁT VÀ PHÒNG CHỐNG BỆNH VIÊM Đ</a:t>
            </a:r>
            <a:r>
              <a:rPr lang="vi-VN" altLang="vi-VN" sz="2600" b="1" dirty="0">
                <a:latin typeface="Times New Roman" pitchFamily="18" charset="0"/>
                <a:cs typeface="Times New Roman" pitchFamily="18" charset="0"/>
              </a:rPr>
              <a:t>Ư</a:t>
            </a:r>
            <a:r>
              <a:rPr lang="en-GB" altLang="vi-VN" sz="2600" b="1" dirty="0">
                <a:latin typeface="Times New Roman" pitchFamily="18" charset="0"/>
                <a:cs typeface="Times New Roman" pitchFamily="18" charset="0"/>
              </a:rPr>
              <a:t>ỜNG HÔ HẤP CẤP </a:t>
            </a:r>
            <a:br>
              <a:rPr lang="en-GB" altLang="vi-VN" sz="2600" b="1" dirty="0">
                <a:latin typeface="Times New Roman" pitchFamily="18" charset="0"/>
                <a:cs typeface="Times New Roman" pitchFamily="18" charset="0"/>
              </a:rPr>
            </a:br>
            <a:r>
              <a:rPr lang="pt-BR" altLang="vi-VN" sz="2600" b="1" dirty="0">
                <a:latin typeface="Times New Roman" pitchFamily="18" charset="0"/>
                <a:cs typeface="Times New Roman" pitchFamily="18" charset="0"/>
              </a:rPr>
              <a:t>DO CHỦNG M</a:t>
            </a:r>
            <a:r>
              <a:rPr lang="en-GB" altLang="vi-VN" sz="2600" b="1" dirty="0">
                <a:latin typeface="Times New Roman" pitchFamily="18" charset="0"/>
                <a:cs typeface="Times New Roman" pitchFamily="18" charset="0"/>
              </a:rPr>
              <a:t>ỚI CỦA</a:t>
            </a:r>
            <a:r>
              <a:rPr lang="pt-BR" altLang="vi-VN" sz="2600" b="1" dirty="0">
                <a:latin typeface="Times New Roman" pitchFamily="18" charset="0"/>
                <a:cs typeface="Times New Roman" pitchFamily="18" charset="0"/>
              </a:rPr>
              <a:t> VI RÚT CORONA</a:t>
            </a:r>
            <a:br>
              <a:rPr lang="pt-BR" altLang="vi-VN" sz="2600" b="1" dirty="0">
                <a:latin typeface="Times New Roman" pitchFamily="18" charset="0"/>
                <a:cs typeface="Times New Roman" pitchFamily="18" charset="0"/>
              </a:rPr>
            </a:br>
            <a:r>
              <a:rPr lang="en-GB" altLang="vi-VN" sz="2600" b="1" dirty="0">
                <a:latin typeface="Times New Roman" pitchFamily="18" charset="0"/>
                <a:cs typeface="Times New Roman" pitchFamily="18" charset="0"/>
              </a:rPr>
              <a:t>(Novel Corona Virus - </a:t>
            </a:r>
            <a:r>
              <a:rPr lang="en-GB" altLang="vi-VN" sz="2600" b="1" dirty="0" err="1">
                <a:latin typeface="Times New Roman" pitchFamily="18" charset="0"/>
                <a:cs typeface="Times New Roman" pitchFamily="18" charset="0"/>
              </a:rPr>
              <a:t>nCoV</a:t>
            </a:r>
            <a:r>
              <a:rPr lang="en-GB" altLang="vi-VN" sz="2600" b="1" dirty="0">
                <a:latin typeface="Times New Roman" pitchFamily="18" charset="0"/>
                <a:cs typeface="Times New Roman" pitchFamily="18" charset="0"/>
              </a:rPr>
              <a:t>)</a:t>
            </a:r>
            <a:br>
              <a:rPr lang="en-GB" altLang="vi-VN" sz="2600" b="1" dirty="0">
                <a:latin typeface="Times New Roman" pitchFamily="18" charset="0"/>
                <a:cs typeface="Times New Roman" pitchFamily="18" charset="0"/>
              </a:rPr>
            </a:br>
            <a:r>
              <a:rPr lang="en-GB" altLang="vi-VN" sz="26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GB" altLang="vi-VN" sz="2600" b="1" dirty="0">
                <a:latin typeface="Times New Roman" pitchFamily="18" charset="0"/>
                <a:cs typeface="Times New Roman" pitchFamily="18" charset="0"/>
              </a:rPr>
            </a:br>
            <a:r>
              <a:rPr lang="en-GB" altLang="vi-VN" sz="2600" i="1" dirty="0">
                <a:latin typeface="Times New Roman" pitchFamily="18" charset="0"/>
                <a:cs typeface="Times New Roman" pitchFamily="18" charset="0"/>
              </a:rPr>
              <a:t>Theo </a:t>
            </a:r>
            <a:r>
              <a:rPr lang="en-GB" altLang="vi-VN" sz="2600" i="1" dirty="0" err="1">
                <a:latin typeface="Times New Roman" pitchFamily="18" charset="0"/>
                <a:cs typeface="Times New Roman" pitchFamily="18" charset="0"/>
              </a:rPr>
              <a:t>quyết</a:t>
            </a:r>
            <a:r>
              <a:rPr lang="en-GB" altLang="vi-VN" sz="26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vi-VN" sz="2600" i="1" dirty="0" err="1">
                <a:latin typeface="Times New Roman" pitchFamily="18" charset="0"/>
                <a:cs typeface="Times New Roman" pitchFamily="18" charset="0"/>
              </a:rPr>
              <a:t>định</a:t>
            </a:r>
            <a:r>
              <a:rPr lang="en-GB" altLang="vi-VN" sz="26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vi-VN" sz="2600" i="1" dirty="0" err="1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GB" altLang="vi-VN" sz="2600" i="1" dirty="0">
                <a:latin typeface="Times New Roman" pitchFamily="18" charset="0"/>
                <a:cs typeface="Times New Roman" pitchFamily="18" charset="0"/>
              </a:rPr>
              <a:t> 181/QĐ-BYT </a:t>
            </a:r>
            <a:r>
              <a:rPr lang="en-GB" altLang="vi-VN" sz="2600" i="1" dirty="0" err="1">
                <a:latin typeface="Times New Roman" pitchFamily="18" charset="0"/>
                <a:cs typeface="Times New Roman" pitchFamily="18" charset="0"/>
              </a:rPr>
              <a:t>ngày</a:t>
            </a:r>
            <a:r>
              <a:rPr lang="en-GB" altLang="vi-VN" sz="2600" i="1" dirty="0">
                <a:latin typeface="Times New Roman" pitchFamily="18" charset="0"/>
                <a:cs typeface="Times New Roman" pitchFamily="18" charset="0"/>
              </a:rPr>
              <a:t> 21/01/2020</a:t>
            </a:r>
            <a:endParaRPr lang="en-US" altLang="vi-VN" sz="26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143000" y="4842668"/>
            <a:ext cx="6858000" cy="52322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b="1" dirty="0" err="1" smtClean="0">
                <a:latin typeface="Times New Roman" pitchFamily="18" charset="0"/>
                <a:ea typeface="+mj-ea"/>
                <a:cs typeface="Times New Roman" pitchFamily="18" charset="0"/>
              </a:rPr>
              <a:t>Trung</a:t>
            </a:r>
            <a:r>
              <a:rPr lang="en-US" sz="2800" b="1" dirty="0" smtClean="0"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ea typeface="+mj-ea"/>
                <a:cs typeface="Times New Roman" pitchFamily="18" charset="0"/>
              </a:rPr>
              <a:t>tâm</a:t>
            </a:r>
            <a:r>
              <a:rPr lang="en-US" sz="2800" b="1" dirty="0" smtClean="0">
                <a:latin typeface="Times New Roman" pitchFamily="18" charset="0"/>
                <a:ea typeface="+mj-ea"/>
                <a:cs typeface="Times New Roman" pitchFamily="18" charset="0"/>
              </a:rPr>
              <a:t> KSBT </a:t>
            </a:r>
            <a:r>
              <a:rPr lang="en-US" sz="2800" b="1" dirty="0" err="1" smtClean="0">
                <a:latin typeface="Times New Roman" pitchFamily="18" charset="0"/>
                <a:ea typeface="+mj-ea"/>
                <a:cs typeface="Times New Roman" pitchFamily="18" charset="0"/>
              </a:rPr>
              <a:t>Điện</a:t>
            </a:r>
            <a:r>
              <a:rPr lang="en-US" sz="2800" b="1" dirty="0" smtClean="0"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2800" b="1" dirty="0" err="1" smtClean="0">
                <a:latin typeface="Times New Roman" pitchFamily="18" charset="0"/>
                <a:ea typeface="+mj-ea"/>
                <a:cs typeface="Times New Roman" pitchFamily="18" charset="0"/>
              </a:rPr>
              <a:t>Biên</a:t>
            </a:r>
            <a:endParaRPr lang="en-GB" sz="2000" i="1" dirty="0"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itle 1"/>
          <p:cNvSpPr>
            <a:spLocks noGrp="1"/>
          </p:cNvSpPr>
          <p:nvPr>
            <p:ph type="title"/>
          </p:nvPr>
        </p:nvSpPr>
        <p:spPr>
          <a:xfrm>
            <a:off x="609600" y="-76200"/>
            <a:ext cx="8229600" cy="990600"/>
          </a:xfrm>
        </p:spPr>
        <p:txBody>
          <a:bodyPr/>
          <a:lstStyle/>
          <a:p>
            <a:pPr eaLnBrk="1" hangingPunct="1"/>
            <a:r>
              <a:rPr lang="pt-BR" altLang="vi-VN" sz="3400" b="1" dirty="0">
                <a:latin typeface="Times New Roman" pitchFamily="18" charset="0"/>
                <a:cs typeface="Times New Roman" pitchFamily="18" charset="0"/>
              </a:rPr>
              <a:t>ĐỊNH NGHĨA TRƯỜNG HỢP BỆNH (2</a:t>
            </a:r>
            <a:r>
              <a:rPr lang="pt-BR" altLang="vi-VN" sz="3800" b="1" dirty="0">
                <a:latin typeface="Times New Roman" pitchFamily="18" charset="0"/>
                <a:cs typeface="Times New Roman" pitchFamily="18" charset="0"/>
              </a:rPr>
              <a:t>)</a:t>
            </a:r>
            <a:endParaRPr lang="en-US" altLang="vi-VN" sz="3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143000"/>
            <a:ext cx="8458200" cy="5181600"/>
          </a:xfrm>
        </p:spPr>
        <p:txBody>
          <a:bodyPr rtlCol="0">
            <a:noAutofit/>
          </a:bodyPr>
          <a:lstStyle/>
          <a:p>
            <a:pPr marL="0" indent="0" eaLnBrk="1" fontAlgn="auto" hangingPunct="1">
              <a:spcAft>
                <a:spcPts val="600"/>
              </a:spcAft>
              <a:buFont typeface="Arial" pitchFamily="34" charset="0"/>
              <a:buNone/>
              <a:defRPr/>
            </a:pPr>
            <a:r>
              <a:rPr lang="pt-BR" b="1" dirty="0">
                <a:latin typeface="Times New Roman" pitchFamily="18" charset="0"/>
                <a:cs typeface="Times New Roman" pitchFamily="18" charset="0"/>
              </a:rPr>
              <a:t>Trường hợp bệnh xác định: </a:t>
            </a:r>
          </a:p>
          <a:p>
            <a:pPr marL="0" indent="0" eaLnBrk="1" fontAlgn="auto" hangingPunct="1">
              <a:spcAft>
                <a:spcPts val="600"/>
              </a:spcAft>
              <a:buNone/>
              <a:defRPr/>
            </a:pP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trường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hợp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bệnh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nghi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ngờ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xét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nghiệm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khẳng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định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nhiễm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vi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rút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nCoV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 eaLnBrk="1" fontAlgn="auto" hangingPunct="1">
              <a:spcAft>
                <a:spcPts val="600"/>
              </a:spcAft>
              <a:buFont typeface="Arial" pitchFamily="34" charset="0"/>
              <a:buNone/>
              <a:defRPr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0" indent="0" eaLnBrk="1" fontAlgn="auto" hangingPunct="1">
              <a:spcAft>
                <a:spcPts val="600"/>
              </a:spcAft>
              <a:buFont typeface="Arial" pitchFamily="34" charset="0"/>
              <a:buNone/>
              <a:defRPr/>
            </a:pPr>
            <a:endParaRPr lang="pt-BR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08667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Content Placeholder 2"/>
          <p:cNvSpPr>
            <a:spLocks noGrp="1"/>
          </p:cNvSpPr>
          <p:nvPr>
            <p:ph idx="1"/>
          </p:nvPr>
        </p:nvSpPr>
        <p:spPr>
          <a:xfrm>
            <a:off x="533400" y="1371600"/>
            <a:ext cx="8229600" cy="4953000"/>
          </a:xfrm>
        </p:spPr>
        <p:txBody>
          <a:bodyPr/>
          <a:lstStyle/>
          <a:p>
            <a:pPr eaLnBrk="1" hangingPunct="1">
              <a:buFont typeface="Arial" pitchFamily="34" charset="0"/>
              <a:buNone/>
            </a:pPr>
            <a:r>
              <a:rPr lang="pt-BR" altLang="vi-VN" sz="2400" b="1" dirty="0">
                <a:latin typeface="Times New Roman" pitchFamily="18" charset="0"/>
                <a:cs typeface="Times New Roman" pitchFamily="18" charset="0"/>
              </a:rPr>
              <a:t>Ng</a:t>
            </a:r>
            <a:r>
              <a:rPr lang="vi-VN" altLang="vi-VN" sz="2400" b="1" dirty="0">
                <a:latin typeface="Times New Roman" pitchFamily="18" charset="0"/>
                <a:cs typeface="Times New Roman" pitchFamily="18" charset="0"/>
              </a:rPr>
              <a:t>ư</a:t>
            </a:r>
            <a:r>
              <a:rPr lang="en-GB" altLang="vi-VN" sz="2400" b="1" dirty="0" err="1">
                <a:latin typeface="Times New Roman" pitchFamily="18" charset="0"/>
                <a:cs typeface="Times New Roman" pitchFamily="18" charset="0"/>
              </a:rPr>
              <a:t>ời</a:t>
            </a:r>
            <a:r>
              <a:rPr lang="en-GB" altLang="vi-VN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vi-VN" sz="2400" b="1" dirty="0" err="1">
                <a:latin typeface="Times New Roman" pitchFamily="18" charset="0"/>
                <a:cs typeface="Times New Roman" pitchFamily="18" charset="0"/>
              </a:rPr>
              <a:t>tiếp</a:t>
            </a:r>
            <a:r>
              <a:rPr lang="en-GB" altLang="vi-VN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t-BR" altLang="vi-VN" sz="2400" b="1" dirty="0">
                <a:latin typeface="Times New Roman" pitchFamily="18" charset="0"/>
                <a:cs typeface="Times New Roman" pitchFamily="18" charset="0"/>
              </a:rPr>
              <a:t>xúc gần bao gồm</a:t>
            </a:r>
            <a:r>
              <a:rPr lang="pt-BR" altLang="vi-VN" sz="2400" dirty="0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pt-BR" altLang="vi-VN" sz="2400" u="sng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lnSpc>
                <a:spcPct val="120000"/>
              </a:lnSpc>
            </a:pP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Nhân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viên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Y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tế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trực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tiếp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chăm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sóc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điều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trị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ca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bệnh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xác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định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;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nhân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viên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Y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tế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nhân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viên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phục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vụ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khác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tiền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sử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tiếp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xúc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ca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bệnh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xác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định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phòng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điều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trị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bệnh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nhân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xác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định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quá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trình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việc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>
              <a:lnSpc>
                <a:spcPct val="120000"/>
              </a:lnSpc>
            </a:pP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cùng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việc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khoảng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cách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gần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hoặc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ở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cùng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phòng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việc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trường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hợp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bệnh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xác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định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lnSpc>
                <a:spcPct val="120000"/>
              </a:lnSpc>
            </a:pP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ngồi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cùng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hàng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hoặc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trước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sau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hai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hàng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ghế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(2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mét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trên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cùng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chuyến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xe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/toa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tàu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máy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bay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trường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hợp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bệnh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xác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định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lnSpc>
                <a:spcPct val="120000"/>
              </a:lnSpc>
            </a:pP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sống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cùng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gia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đình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trường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hợp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bệnh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xác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định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24579" name="Title 1"/>
          <p:cNvSpPr>
            <a:spLocks noGrp="1"/>
          </p:cNvSpPr>
          <p:nvPr>
            <p:ph type="title"/>
          </p:nvPr>
        </p:nvSpPr>
        <p:spPr>
          <a:xfrm>
            <a:off x="609600" y="381000"/>
            <a:ext cx="8229600" cy="990600"/>
          </a:xfrm>
        </p:spPr>
        <p:txBody>
          <a:bodyPr/>
          <a:lstStyle/>
          <a:p>
            <a:pPr eaLnBrk="1" hangingPunct="1"/>
            <a:r>
              <a:rPr lang="pt-BR" altLang="vi-VN" sz="3400" b="1" dirty="0">
                <a:latin typeface="Times New Roman" pitchFamily="18" charset="0"/>
                <a:cs typeface="Times New Roman" pitchFamily="18" charset="0"/>
              </a:rPr>
              <a:t>ĐỊNH NGHĨA TRƯỜNG HỢP BỆNH (3)</a:t>
            </a:r>
            <a:endParaRPr lang="en-US" altLang="vi-VN" sz="3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itle 1"/>
          <p:cNvSpPr>
            <a:spLocks noGrp="1"/>
          </p:cNvSpPr>
          <p:nvPr>
            <p:ph type="title"/>
          </p:nvPr>
        </p:nvSpPr>
        <p:spPr>
          <a:xfrm>
            <a:off x="609600" y="381000"/>
            <a:ext cx="8229600" cy="990600"/>
          </a:xfrm>
        </p:spPr>
        <p:txBody>
          <a:bodyPr/>
          <a:lstStyle/>
          <a:p>
            <a:pPr eaLnBrk="1" hangingPunct="1"/>
            <a:r>
              <a:rPr lang="pt-BR" altLang="vi-VN" sz="3400" b="1" dirty="0">
                <a:latin typeface="Times New Roman" pitchFamily="18" charset="0"/>
                <a:cs typeface="Times New Roman" pitchFamily="18" charset="0"/>
              </a:rPr>
              <a:t>ĐỊNH NGHĨA Ổ DỊCH</a:t>
            </a:r>
            <a:endParaRPr lang="en-US" altLang="vi-VN" sz="3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651" name="Content Placeholder 2"/>
          <p:cNvSpPr>
            <a:spLocks noGrp="1"/>
          </p:cNvSpPr>
          <p:nvPr>
            <p:ph idx="1"/>
          </p:nvPr>
        </p:nvSpPr>
        <p:spPr>
          <a:xfrm>
            <a:off x="533400" y="1447800"/>
            <a:ext cx="8229600" cy="4800600"/>
          </a:xfrm>
        </p:spPr>
        <p:txBody>
          <a:bodyPr/>
          <a:lstStyle/>
          <a:p>
            <a:pPr eaLnBrk="1" hangingPunct="1"/>
            <a:r>
              <a:rPr lang="vi-VN" altLang="vi-VN" b="1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Ổ </a:t>
            </a:r>
            <a:r>
              <a:rPr lang="vi-VN" altLang="vi-VN" b="1" dirty="0" err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dịch</a:t>
            </a:r>
            <a:r>
              <a:rPr lang="vi-VN" altLang="vi-VN" b="1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 </a:t>
            </a:r>
            <a:endParaRPr lang="en-US" altLang="vi-VN" b="1" dirty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eaLnBrk="1" hangingPunct="1">
              <a:spcAft>
                <a:spcPts val="1200"/>
              </a:spcAft>
              <a:buFont typeface="Arial" pitchFamily="34" charset="0"/>
              <a:buNone/>
            </a:pPr>
            <a:r>
              <a:rPr lang="en-US" altLang="vi-VN" b="1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	</a:t>
            </a:r>
            <a:r>
              <a:rPr lang="en-US" altLang="vi-VN" dirty="0" err="1"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altLang="vi-VN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dirty="0" err="1">
                <a:latin typeface="Times New Roman" pitchFamily="18" charset="0"/>
                <a:cs typeface="Times New Roman" pitchFamily="18" charset="0"/>
              </a:rPr>
              <a:t>nơi</a:t>
            </a:r>
            <a:r>
              <a:rPr lang="en-US" altLang="vi-VN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altLang="vi-VN" dirty="0" err="1">
                <a:latin typeface="Times New Roman" pitchFamily="18" charset="0"/>
                <a:cs typeface="Times New Roman" pitchFamily="18" charset="0"/>
              </a:rPr>
              <a:t>thôn</a:t>
            </a:r>
            <a:r>
              <a:rPr lang="en-US" altLang="vi-VN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altLang="vi-VN" dirty="0" err="1">
                <a:latin typeface="Times New Roman" pitchFamily="18" charset="0"/>
                <a:cs typeface="Times New Roman" pitchFamily="18" charset="0"/>
              </a:rPr>
              <a:t>xóm</a:t>
            </a:r>
            <a:r>
              <a:rPr lang="en-US" altLang="vi-VN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altLang="vi-VN" dirty="0" err="1">
                <a:latin typeface="Times New Roman" pitchFamily="18" charset="0"/>
                <a:cs typeface="Times New Roman" pitchFamily="18" charset="0"/>
              </a:rPr>
              <a:t>đội</a:t>
            </a:r>
            <a:r>
              <a:rPr lang="en-US" altLang="vi-VN" dirty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altLang="vi-VN" dirty="0" err="1">
                <a:latin typeface="Times New Roman" pitchFamily="18" charset="0"/>
                <a:cs typeface="Times New Roman" pitchFamily="18" charset="0"/>
              </a:rPr>
              <a:t>tổ</a:t>
            </a:r>
            <a:r>
              <a:rPr lang="en-US" altLang="vi-VN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dirty="0" err="1">
                <a:latin typeface="Times New Roman" pitchFamily="18" charset="0"/>
                <a:cs typeface="Times New Roman" pitchFamily="18" charset="0"/>
              </a:rPr>
              <a:t>dân</a:t>
            </a:r>
            <a:r>
              <a:rPr lang="en-US" altLang="vi-VN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dirty="0" err="1">
                <a:latin typeface="Times New Roman" pitchFamily="18" charset="0"/>
                <a:cs typeface="Times New Roman" pitchFamily="18" charset="0"/>
              </a:rPr>
              <a:t>phố</a:t>
            </a:r>
            <a:r>
              <a:rPr lang="en-US" altLang="vi-VN" dirty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altLang="vi-VN" dirty="0" err="1">
                <a:latin typeface="Times New Roman" pitchFamily="18" charset="0"/>
                <a:cs typeface="Times New Roman" pitchFamily="18" charset="0"/>
              </a:rPr>
              <a:t>đơn</a:t>
            </a:r>
            <a:r>
              <a:rPr lang="en-US" altLang="vi-VN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dirty="0" err="1">
                <a:latin typeface="Times New Roman" pitchFamily="18" charset="0"/>
                <a:cs typeface="Times New Roman" pitchFamily="18" charset="0"/>
              </a:rPr>
              <a:t>vị</a:t>
            </a:r>
            <a:r>
              <a:rPr lang="en-US" altLang="vi-VN" dirty="0">
                <a:latin typeface="Times New Roman" pitchFamily="18" charset="0"/>
                <a:cs typeface="Times New Roman" pitchFamily="18" charset="0"/>
              </a:rPr>
              <a:t>…) </a:t>
            </a:r>
            <a:r>
              <a:rPr lang="en-US" altLang="vi-VN" dirty="0" err="1">
                <a:latin typeface="Times New Roman" pitchFamily="18" charset="0"/>
                <a:cs typeface="Times New Roman" pitchFamily="18" charset="0"/>
              </a:rPr>
              <a:t>ghi</a:t>
            </a:r>
            <a:r>
              <a:rPr lang="en-US" altLang="vi-VN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dirty="0" err="1">
                <a:latin typeface="Times New Roman" pitchFamily="18" charset="0"/>
                <a:cs typeface="Times New Roman" pitchFamily="18" charset="0"/>
              </a:rPr>
              <a:t>nhận</a:t>
            </a:r>
            <a:r>
              <a:rPr lang="en-US" altLang="vi-VN" dirty="0">
                <a:latin typeface="Times New Roman" pitchFamily="18" charset="0"/>
                <a:cs typeface="Times New Roman" pitchFamily="18" charset="0"/>
              </a:rPr>
              <a:t> 1 </a:t>
            </a:r>
            <a:r>
              <a:rPr lang="en-US" altLang="vi-VN" dirty="0" err="1">
                <a:latin typeface="Times New Roman" pitchFamily="18" charset="0"/>
                <a:cs typeface="Times New Roman" pitchFamily="18" charset="0"/>
              </a:rPr>
              <a:t>trường</a:t>
            </a:r>
            <a:r>
              <a:rPr lang="en-US" altLang="vi-VN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dirty="0" err="1">
                <a:latin typeface="Times New Roman" pitchFamily="18" charset="0"/>
                <a:cs typeface="Times New Roman" pitchFamily="18" charset="0"/>
              </a:rPr>
              <a:t>hợp</a:t>
            </a:r>
            <a:r>
              <a:rPr lang="en-US" altLang="vi-VN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dirty="0" err="1">
                <a:latin typeface="Times New Roman" pitchFamily="18" charset="0"/>
                <a:cs typeface="Times New Roman" pitchFamily="18" charset="0"/>
              </a:rPr>
              <a:t>xác</a:t>
            </a:r>
            <a:r>
              <a:rPr lang="en-US" altLang="vi-VN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dirty="0" err="1">
                <a:latin typeface="Times New Roman" pitchFamily="18" charset="0"/>
                <a:cs typeface="Times New Roman" pitchFamily="18" charset="0"/>
              </a:rPr>
              <a:t>định</a:t>
            </a:r>
            <a:r>
              <a:rPr lang="en-US" altLang="vi-VN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dirty="0" err="1">
                <a:latin typeface="Times New Roman" pitchFamily="18" charset="0"/>
                <a:cs typeface="Times New Roman" pitchFamily="18" charset="0"/>
              </a:rPr>
              <a:t>trở</a:t>
            </a:r>
            <a:r>
              <a:rPr lang="en-US" altLang="vi-VN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dirty="0" err="1">
                <a:latin typeface="Times New Roman" pitchFamily="18" charset="0"/>
                <a:cs typeface="Times New Roman" pitchFamily="18" charset="0"/>
              </a:rPr>
              <a:t>lên</a:t>
            </a:r>
            <a:r>
              <a:rPr lang="en-US" altLang="vi-VN" dirty="0">
                <a:latin typeface="Times New Roman" pitchFamily="18" charset="0"/>
                <a:cs typeface="Times New Roman" pitchFamily="18" charset="0"/>
              </a:rPr>
              <a:t>.</a:t>
            </a:r>
            <a:endParaRPr lang="pt-BR" altLang="vi-VN" dirty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eaLnBrk="1" hangingPunct="1"/>
            <a:r>
              <a:rPr lang="pt-BR" altLang="vi-VN" b="1" dirty="0">
                <a:latin typeface="Times New Roman" pitchFamily="18" charset="0"/>
                <a:cs typeface="Times New Roman" pitchFamily="18" charset="0"/>
              </a:rPr>
              <a:t>Ổ dịch chấm dứt:</a:t>
            </a:r>
            <a:r>
              <a:rPr lang="pt-BR" altLang="vi-VN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eaLnBrk="1" hangingPunct="1">
              <a:buFont typeface="Arial" pitchFamily="34" charset="0"/>
              <a:buNone/>
            </a:pPr>
            <a:r>
              <a:rPr lang="pt-BR" altLang="vi-VN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altLang="vi-VN" dirty="0" err="1">
                <a:latin typeface="Times New Roman" pitchFamily="18" charset="0"/>
                <a:cs typeface="Times New Roman" pitchFamily="18" charset="0"/>
              </a:rPr>
              <a:t>Khi</a:t>
            </a:r>
            <a:r>
              <a:rPr lang="en-US" altLang="vi-VN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dirty="0" err="1"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altLang="vi-VN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dirty="0" err="1">
                <a:latin typeface="Times New Roman" pitchFamily="18" charset="0"/>
                <a:cs typeface="Times New Roman" pitchFamily="18" charset="0"/>
              </a:rPr>
              <a:t>ghi</a:t>
            </a:r>
            <a:r>
              <a:rPr lang="en-US" altLang="vi-VN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dirty="0" err="1">
                <a:latin typeface="Times New Roman" pitchFamily="18" charset="0"/>
                <a:cs typeface="Times New Roman" pitchFamily="18" charset="0"/>
              </a:rPr>
              <a:t>nhận</a:t>
            </a:r>
            <a:r>
              <a:rPr lang="en-US" altLang="vi-VN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dirty="0" err="1">
                <a:latin typeface="Times New Roman" pitchFamily="18" charset="0"/>
                <a:cs typeface="Times New Roman" pitchFamily="18" charset="0"/>
              </a:rPr>
              <a:t>trường</a:t>
            </a:r>
            <a:r>
              <a:rPr lang="en-US" altLang="vi-VN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dirty="0" err="1">
                <a:latin typeface="Times New Roman" pitchFamily="18" charset="0"/>
                <a:cs typeface="Times New Roman" pitchFamily="18" charset="0"/>
              </a:rPr>
              <a:t>hợp</a:t>
            </a:r>
            <a:r>
              <a:rPr lang="en-US" altLang="vi-VN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dirty="0" err="1">
                <a:latin typeface="Times New Roman" pitchFamily="18" charset="0"/>
                <a:cs typeface="Times New Roman" pitchFamily="18" charset="0"/>
              </a:rPr>
              <a:t>mắc</a:t>
            </a:r>
            <a:r>
              <a:rPr lang="en-US" altLang="vi-VN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dirty="0" err="1">
                <a:latin typeface="Times New Roman" pitchFamily="18" charset="0"/>
                <a:cs typeface="Times New Roman" pitchFamily="18" charset="0"/>
              </a:rPr>
              <a:t>mới</a:t>
            </a:r>
            <a:r>
              <a:rPr lang="en-US" altLang="vi-VN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dirty="0" err="1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altLang="vi-VN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dirty="0" err="1">
                <a:latin typeface="Times New Roman" pitchFamily="18" charset="0"/>
                <a:cs typeface="Times New Roman" pitchFamily="18" charset="0"/>
              </a:rPr>
              <a:t>vòng</a:t>
            </a:r>
            <a:r>
              <a:rPr lang="en-US" altLang="vi-VN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b="1" i="1" dirty="0">
                <a:latin typeface="Times New Roman" pitchFamily="18" charset="0"/>
                <a:cs typeface="Times New Roman" pitchFamily="18" charset="0"/>
              </a:rPr>
              <a:t>21 </a:t>
            </a:r>
            <a:r>
              <a:rPr lang="en-US" altLang="vi-VN" b="1" i="1" dirty="0" err="1">
                <a:latin typeface="Times New Roman" pitchFamily="18" charset="0"/>
                <a:cs typeface="Times New Roman" pitchFamily="18" charset="0"/>
              </a:rPr>
              <a:t>ngày</a:t>
            </a:r>
            <a:r>
              <a:rPr lang="en-US" altLang="vi-VN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dirty="0" err="1">
                <a:latin typeface="Times New Roman" pitchFamily="18" charset="0"/>
                <a:cs typeface="Times New Roman" pitchFamily="18" charset="0"/>
              </a:rPr>
              <a:t>kể</a:t>
            </a:r>
            <a:r>
              <a:rPr lang="en-US" altLang="vi-VN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dirty="0" err="1"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altLang="vi-VN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dirty="0" err="1">
                <a:latin typeface="Times New Roman" pitchFamily="18" charset="0"/>
                <a:cs typeface="Times New Roman" pitchFamily="18" charset="0"/>
              </a:rPr>
              <a:t>ngày</a:t>
            </a:r>
            <a:r>
              <a:rPr lang="en-US" altLang="vi-VN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dirty="0" err="1">
                <a:latin typeface="Times New Roman" pitchFamily="18" charset="0"/>
                <a:cs typeface="Times New Roman" pitchFamily="18" charset="0"/>
              </a:rPr>
              <a:t>khởi</a:t>
            </a:r>
            <a:r>
              <a:rPr lang="en-US" altLang="vi-VN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dirty="0" err="1">
                <a:latin typeface="Times New Roman" pitchFamily="18" charset="0"/>
                <a:cs typeface="Times New Roman" pitchFamily="18" charset="0"/>
              </a:rPr>
              <a:t>phát</a:t>
            </a:r>
            <a:r>
              <a:rPr lang="en-US" altLang="vi-VN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dirty="0" err="1">
                <a:latin typeface="Times New Roman" pitchFamily="18" charset="0"/>
                <a:cs typeface="Times New Roman" pitchFamily="18" charset="0"/>
              </a:rPr>
              <a:t>trường</a:t>
            </a:r>
            <a:r>
              <a:rPr lang="en-US" altLang="vi-VN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dirty="0" err="1">
                <a:latin typeface="Times New Roman" pitchFamily="18" charset="0"/>
                <a:cs typeface="Times New Roman" pitchFamily="18" charset="0"/>
              </a:rPr>
              <a:t>hợp</a:t>
            </a:r>
            <a:r>
              <a:rPr lang="en-US" altLang="vi-VN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dirty="0" err="1">
                <a:latin typeface="Times New Roman" pitchFamily="18" charset="0"/>
                <a:cs typeface="Times New Roman" pitchFamily="18" charset="0"/>
              </a:rPr>
              <a:t>bệnh</a:t>
            </a:r>
            <a:r>
              <a:rPr lang="en-US" altLang="vi-VN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dirty="0" err="1">
                <a:latin typeface="Times New Roman" pitchFamily="18" charset="0"/>
                <a:cs typeface="Times New Roman" pitchFamily="18" charset="0"/>
              </a:rPr>
              <a:t>gần</a:t>
            </a:r>
            <a:r>
              <a:rPr lang="en-US" altLang="vi-VN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dirty="0" err="1">
                <a:latin typeface="Times New Roman" pitchFamily="18" charset="0"/>
                <a:cs typeface="Times New Roman" pitchFamily="18" charset="0"/>
              </a:rPr>
              <a:t>nhất</a:t>
            </a:r>
            <a:r>
              <a:rPr lang="en-US" altLang="vi-VN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Content Placeholder 2"/>
          <p:cNvSpPr>
            <a:spLocks noGrp="1"/>
          </p:cNvSpPr>
          <p:nvPr>
            <p:ph idx="1"/>
          </p:nvPr>
        </p:nvSpPr>
        <p:spPr>
          <a:xfrm>
            <a:off x="609600" y="1752600"/>
            <a:ext cx="8229600" cy="3657600"/>
          </a:xfrm>
        </p:spPr>
        <p:txBody>
          <a:bodyPr/>
          <a:lstStyle/>
          <a:p>
            <a:pPr algn="just" eaLnBrk="1" hangingPunct="1"/>
            <a:r>
              <a:rPr lang="vi-VN" altLang="vi-VN" dirty="0">
                <a:latin typeface="+mj-lt"/>
                <a:ea typeface="Calibri" pitchFamily="34" charset="0"/>
                <a:cs typeface="Calibri" pitchFamily="34" charset="0"/>
              </a:rPr>
              <a:t>Để đáp ứng hiệu quả với </a:t>
            </a:r>
            <a:r>
              <a:rPr lang="en-US" altLang="vi-VN" dirty="0" err="1">
                <a:latin typeface="+mj-lt"/>
                <a:ea typeface="Calibri" pitchFamily="34" charset="0"/>
                <a:cs typeface="Calibri" pitchFamily="34" charset="0"/>
              </a:rPr>
              <a:t>dịch</a:t>
            </a:r>
            <a:r>
              <a:rPr lang="en-US" altLang="vi-VN" dirty="0">
                <a:latin typeface="+mj-lt"/>
                <a:ea typeface="Calibri" pitchFamily="34" charset="0"/>
                <a:cs typeface="Calibri" pitchFamily="34" charset="0"/>
              </a:rPr>
              <a:t> </a:t>
            </a:r>
            <a:r>
              <a:rPr lang="en-US" altLang="vi-VN" dirty="0" err="1">
                <a:latin typeface="+mj-lt"/>
                <a:ea typeface="Calibri" pitchFamily="34" charset="0"/>
                <a:cs typeface="Calibri" pitchFamily="34" charset="0"/>
              </a:rPr>
              <a:t>bệnh</a:t>
            </a:r>
            <a:r>
              <a:rPr lang="pt-BR" altLang="vi-VN" dirty="0">
                <a:latin typeface="+mj-lt"/>
                <a:ea typeface="Calibri" pitchFamily="34" charset="0"/>
                <a:cs typeface="Calibri" pitchFamily="34" charset="0"/>
              </a:rPr>
              <a:t>, công tác </a:t>
            </a:r>
            <a:r>
              <a:rPr lang="pt-BR" altLang="vi-VN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giám sát và phòng, chống được chia theo         </a:t>
            </a:r>
            <a:r>
              <a:rPr lang="pt-BR" altLang="vi-VN" b="1" u="sng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3 tình huống</a:t>
            </a:r>
            <a:endParaRPr lang="vi-VN" altLang="vi-VN" b="1" u="sng" dirty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eaLnBrk="1" hangingPunct="1">
              <a:buFont typeface="Arial" pitchFamily="34" charset="0"/>
              <a:buNone/>
            </a:pPr>
            <a:endParaRPr lang="en-US" altLang="vi-VN" b="1" u="sng" dirty="0"/>
          </a:p>
        </p:txBody>
      </p:sp>
      <p:sp>
        <p:nvSpPr>
          <p:cNvPr id="28675" name="Title 1"/>
          <p:cNvSpPr>
            <a:spLocks noGrp="1"/>
          </p:cNvSpPr>
          <p:nvPr>
            <p:ph type="title"/>
          </p:nvPr>
        </p:nvSpPr>
        <p:spPr>
          <a:xfrm>
            <a:off x="609600" y="381000"/>
            <a:ext cx="8229600" cy="990600"/>
          </a:xfrm>
        </p:spPr>
        <p:txBody>
          <a:bodyPr/>
          <a:lstStyle/>
          <a:p>
            <a:pPr eaLnBrk="1" hangingPunct="1"/>
            <a:r>
              <a:rPr lang="pt-BR" altLang="vi-VN" b="1" dirty="0">
                <a:latin typeface="Times New Roman" pitchFamily="18" charset="0"/>
                <a:cs typeface="Times New Roman" pitchFamily="18" charset="0"/>
              </a:rPr>
              <a:t>NỘI DUNG GIÁM SÁT</a:t>
            </a:r>
            <a:endParaRPr lang="en-US" altLang="vi-VN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altLang="vi-VN" sz="3200" b="1" dirty="0">
                <a:latin typeface="Times New Roman" pitchFamily="18" charset="0"/>
                <a:cs typeface="Times New Roman" pitchFamily="18" charset="0"/>
              </a:rPr>
              <a:t>NỘI DUNG GIÁM SÁT </a:t>
            </a:r>
            <a:r>
              <a:rPr lang="vi-VN" altLang="vi-VN" sz="3200" b="1" dirty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altLang="vi-VN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t-BR" altLang="vi-VN" sz="3200" b="1" dirty="0">
                <a:latin typeface="Times New Roman" pitchFamily="18" charset="0"/>
                <a:cs typeface="Times New Roman" pitchFamily="18" charset="0"/>
              </a:rPr>
              <a:t>TÌNH HUỐNG 01</a:t>
            </a:r>
            <a:endParaRPr lang="vi-VN" altLang="vi-VN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69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spcBef>
                <a:spcPts val="1200"/>
              </a:spcBef>
            </a:pPr>
            <a:r>
              <a:rPr lang="en-US" altLang="vi-VN" b="1" dirty="0" err="1">
                <a:latin typeface="Times New Roman" pitchFamily="18" charset="0"/>
                <a:cs typeface="Times New Roman" pitchFamily="18" charset="0"/>
              </a:rPr>
              <a:t>Tình</a:t>
            </a:r>
            <a:r>
              <a:rPr lang="en-US" altLang="vi-VN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b="1" dirty="0" err="1">
                <a:latin typeface="Times New Roman" pitchFamily="18" charset="0"/>
                <a:cs typeface="Times New Roman" pitchFamily="18" charset="0"/>
              </a:rPr>
              <a:t>huống</a:t>
            </a:r>
            <a:r>
              <a:rPr lang="en-US" altLang="vi-VN" b="1" dirty="0">
                <a:latin typeface="Times New Roman" pitchFamily="18" charset="0"/>
                <a:cs typeface="Times New Roman" pitchFamily="18" charset="0"/>
              </a:rPr>
              <a:t> 1</a:t>
            </a:r>
            <a:r>
              <a:rPr lang="vi-VN" altLang="vi-VN" b="1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vi-VN" altLang="vi-VN" dirty="0">
                <a:latin typeface="Times New Roman" pitchFamily="18" charset="0"/>
                <a:cs typeface="Times New Roman" pitchFamily="18" charset="0"/>
              </a:rPr>
              <a:t>Chưa ghi nhận trường hợp xác định tại </a:t>
            </a:r>
            <a:r>
              <a:rPr lang="en-US" altLang="vi-VN" dirty="0" err="1" smtClean="0">
                <a:latin typeface="Times New Roman" pitchFamily="18" charset="0"/>
                <a:cs typeface="Times New Roman" pitchFamily="18" charset="0"/>
              </a:rPr>
              <a:t>Điện</a:t>
            </a:r>
            <a:r>
              <a:rPr lang="en-US" altLang="vi-VN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dirty="0" err="1" smtClean="0">
                <a:latin typeface="Times New Roman" pitchFamily="18" charset="0"/>
                <a:cs typeface="Times New Roman" pitchFamily="18" charset="0"/>
              </a:rPr>
              <a:t>Biên</a:t>
            </a:r>
            <a:endParaRPr lang="en-US" altLang="vi-VN" dirty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lnSpc>
                <a:spcPct val="90000"/>
              </a:lnSpc>
              <a:spcBef>
                <a:spcPts val="1200"/>
              </a:spcBef>
            </a:pPr>
            <a:r>
              <a:rPr lang="en-US" altLang="vi-VN" b="1" dirty="0" err="1">
                <a:latin typeface="Times New Roman" pitchFamily="18" charset="0"/>
                <a:cs typeface="Times New Roman" pitchFamily="18" charset="0"/>
              </a:rPr>
              <a:t>Yêu</a:t>
            </a:r>
            <a:r>
              <a:rPr lang="en-US" altLang="vi-VN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b="1" dirty="0" err="1">
                <a:latin typeface="Times New Roman" pitchFamily="18" charset="0"/>
                <a:cs typeface="Times New Roman" pitchFamily="18" charset="0"/>
              </a:rPr>
              <a:t>cầu</a:t>
            </a:r>
            <a:r>
              <a:rPr lang="en-US" altLang="vi-VN" b="1" dirty="0"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pPr marL="857250" lvl="1" indent="-457200"/>
            <a:r>
              <a:rPr lang="en-US" altLang="vi-VN" sz="3200" dirty="0" err="1">
                <a:latin typeface="Times New Roman" pitchFamily="18" charset="0"/>
                <a:cs typeface="Times New Roman" pitchFamily="18" charset="0"/>
              </a:rPr>
              <a:t>Giám</a:t>
            </a:r>
            <a:r>
              <a:rPr lang="en-US" altLang="vi-VN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3200" dirty="0" err="1">
                <a:latin typeface="Times New Roman" pitchFamily="18" charset="0"/>
                <a:cs typeface="Times New Roman" pitchFamily="18" charset="0"/>
              </a:rPr>
              <a:t>sát</a:t>
            </a:r>
            <a:r>
              <a:rPr lang="en-US" altLang="vi-VN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3200" dirty="0" err="1">
                <a:latin typeface="Times New Roman" pitchFamily="18" charset="0"/>
                <a:cs typeface="Times New Roman" pitchFamily="18" charset="0"/>
              </a:rPr>
              <a:t>chặt</a:t>
            </a:r>
            <a:r>
              <a:rPr lang="en-US" altLang="vi-VN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3200" dirty="0" err="1">
                <a:latin typeface="Times New Roman" pitchFamily="18" charset="0"/>
                <a:cs typeface="Times New Roman" pitchFamily="18" charset="0"/>
              </a:rPr>
              <a:t>chẽ</a:t>
            </a:r>
            <a:r>
              <a:rPr lang="en-US" altLang="vi-VN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3200" dirty="0" err="1">
                <a:latin typeface="Times New Roman" pitchFamily="18" charset="0"/>
                <a:cs typeface="Times New Roman" pitchFamily="18" charset="0"/>
              </a:rPr>
              <a:t>nhằm</a:t>
            </a:r>
            <a:r>
              <a:rPr lang="en-US" altLang="vi-VN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3200" dirty="0" err="1">
                <a:latin typeface="Times New Roman" pitchFamily="18" charset="0"/>
                <a:cs typeface="Times New Roman" pitchFamily="18" charset="0"/>
              </a:rPr>
              <a:t>phát</a:t>
            </a:r>
            <a:r>
              <a:rPr lang="en-US" altLang="vi-VN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3200" dirty="0" err="1">
                <a:latin typeface="Times New Roman" pitchFamily="18" charset="0"/>
                <a:cs typeface="Times New Roman" pitchFamily="18" charset="0"/>
              </a:rPr>
              <a:t>hiện</a:t>
            </a:r>
            <a:r>
              <a:rPr lang="en-US" altLang="vi-VN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3200" dirty="0" err="1">
                <a:latin typeface="Times New Roman" pitchFamily="18" charset="0"/>
                <a:cs typeface="Times New Roman" pitchFamily="18" charset="0"/>
              </a:rPr>
              <a:t>sớm</a:t>
            </a:r>
            <a:r>
              <a:rPr lang="en-US" altLang="vi-VN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3200" dirty="0" err="1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altLang="vi-VN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3200" dirty="0" err="1">
                <a:latin typeface="Times New Roman" pitchFamily="18" charset="0"/>
                <a:cs typeface="Times New Roman" pitchFamily="18" charset="0"/>
              </a:rPr>
              <a:t>trường</a:t>
            </a:r>
            <a:r>
              <a:rPr lang="en-US" altLang="vi-VN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3200" dirty="0" err="1">
                <a:latin typeface="Times New Roman" pitchFamily="18" charset="0"/>
                <a:cs typeface="Times New Roman" pitchFamily="18" charset="0"/>
              </a:rPr>
              <a:t>hợp</a:t>
            </a:r>
            <a:r>
              <a:rPr lang="en-US" altLang="vi-VN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3200" dirty="0" err="1">
                <a:latin typeface="Times New Roman" pitchFamily="18" charset="0"/>
                <a:cs typeface="Times New Roman" pitchFamily="18" charset="0"/>
              </a:rPr>
              <a:t>nghi</a:t>
            </a:r>
            <a:r>
              <a:rPr lang="en-US" altLang="vi-VN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3200" dirty="0" err="1">
                <a:latin typeface="Times New Roman" pitchFamily="18" charset="0"/>
                <a:cs typeface="Times New Roman" pitchFamily="18" charset="0"/>
              </a:rPr>
              <a:t>ngờ</a:t>
            </a:r>
            <a:r>
              <a:rPr lang="en-US" altLang="vi-VN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3200" dirty="0" err="1">
                <a:latin typeface="Times New Roman" pitchFamily="18" charset="0"/>
                <a:cs typeface="Times New Roman" pitchFamily="18" charset="0"/>
              </a:rPr>
              <a:t>đầu</a:t>
            </a:r>
            <a:r>
              <a:rPr lang="en-US" altLang="vi-VN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3200" dirty="0" err="1">
                <a:latin typeface="Times New Roman" pitchFamily="18" charset="0"/>
                <a:cs typeface="Times New Roman" pitchFamily="18" charset="0"/>
              </a:rPr>
              <a:t>tiên</a:t>
            </a:r>
            <a:endParaRPr lang="en-US" altLang="vi-VN" sz="3200" dirty="0">
              <a:latin typeface="Times New Roman" pitchFamily="18" charset="0"/>
              <a:cs typeface="Times New Roman" pitchFamily="18" charset="0"/>
            </a:endParaRPr>
          </a:p>
          <a:p>
            <a:pPr marL="857250" lvl="1" indent="-457200"/>
            <a:r>
              <a:rPr lang="en-US" altLang="vi-VN" sz="3200" dirty="0" err="1">
                <a:latin typeface="Times New Roman" pitchFamily="18" charset="0"/>
                <a:cs typeface="Times New Roman" pitchFamily="18" charset="0"/>
              </a:rPr>
              <a:t>Chẩn</a:t>
            </a:r>
            <a:r>
              <a:rPr lang="en-US" altLang="vi-VN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3200" dirty="0" err="1">
                <a:latin typeface="Times New Roman" pitchFamily="18" charset="0"/>
                <a:cs typeface="Times New Roman" pitchFamily="18" charset="0"/>
              </a:rPr>
              <a:t>đoán</a:t>
            </a:r>
            <a:r>
              <a:rPr lang="en-US" altLang="vi-VN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3200" dirty="0" err="1">
                <a:latin typeface="Times New Roman" pitchFamily="18" charset="0"/>
                <a:cs typeface="Times New Roman" pitchFamily="18" charset="0"/>
              </a:rPr>
              <a:t>nhanh</a:t>
            </a:r>
            <a:r>
              <a:rPr lang="en-US" altLang="vi-VN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3200" dirty="0" err="1">
                <a:latin typeface="Times New Roman" pitchFamily="18" charset="0"/>
                <a:cs typeface="Times New Roman" pitchFamily="18" charset="0"/>
              </a:rPr>
              <a:t>đồng</a:t>
            </a:r>
            <a:r>
              <a:rPr lang="en-US" altLang="vi-VN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3200" dirty="0" err="1">
                <a:latin typeface="Times New Roman" pitchFamily="18" charset="0"/>
                <a:cs typeface="Times New Roman" pitchFamily="18" charset="0"/>
              </a:rPr>
              <a:t>thời</a:t>
            </a:r>
            <a:r>
              <a:rPr lang="en-US" altLang="vi-VN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3200" dirty="0" err="1">
                <a:latin typeface="Times New Roman" pitchFamily="18" charset="0"/>
                <a:cs typeface="Times New Roman" pitchFamily="18" charset="0"/>
              </a:rPr>
              <a:t>tiến</a:t>
            </a:r>
            <a:r>
              <a:rPr lang="en-US" altLang="vi-VN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3200" dirty="0" err="1">
                <a:latin typeface="Times New Roman" pitchFamily="18" charset="0"/>
                <a:cs typeface="Times New Roman" pitchFamily="18" charset="0"/>
              </a:rPr>
              <a:t>hành</a:t>
            </a:r>
            <a:r>
              <a:rPr lang="en-US" altLang="vi-VN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3200" dirty="0" err="1">
                <a:latin typeface="Times New Roman" pitchFamily="18" charset="0"/>
                <a:cs typeface="Times New Roman" pitchFamily="18" charset="0"/>
              </a:rPr>
              <a:t>khoanh</a:t>
            </a:r>
            <a:r>
              <a:rPr lang="en-US" altLang="vi-VN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3200" dirty="0" err="1">
                <a:latin typeface="Times New Roman" pitchFamily="18" charset="0"/>
                <a:cs typeface="Times New Roman" pitchFamily="18" charset="0"/>
              </a:rPr>
              <a:t>vùng</a:t>
            </a:r>
            <a:r>
              <a:rPr lang="en-US" altLang="vi-VN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3200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altLang="vi-VN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3200" dirty="0" err="1">
                <a:latin typeface="Times New Roman" pitchFamily="18" charset="0"/>
                <a:cs typeface="Times New Roman" pitchFamily="18" charset="0"/>
              </a:rPr>
              <a:t>xử</a:t>
            </a:r>
            <a:r>
              <a:rPr lang="en-US" altLang="vi-VN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3200" dirty="0" err="1">
                <a:latin typeface="Times New Roman" pitchFamily="18" charset="0"/>
                <a:cs typeface="Times New Roman" pitchFamily="18" charset="0"/>
              </a:rPr>
              <a:t>lý</a:t>
            </a:r>
            <a:r>
              <a:rPr lang="en-US" altLang="vi-VN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3200" dirty="0" err="1">
                <a:latin typeface="Times New Roman" pitchFamily="18" charset="0"/>
                <a:cs typeface="Times New Roman" pitchFamily="18" charset="0"/>
              </a:rPr>
              <a:t>kịp</a:t>
            </a:r>
            <a:r>
              <a:rPr lang="en-US" altLang="vi-VN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3200" dirty="0" err="1">
                <a:latin typeface="Times New Roman" pitchFamily="18" charset="0"/>
                <a:cs typeface="Times New Roman" pitchFamily="18" charset="0"/>
              </a:rPr>
              <a:t>thời</a:t>
            </a:r>
            <a:r>
              <a:rPr lang="en-US" altLang="vi-VN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3200" dirty="0" err="1">
                <a:latin typeface="Times New Roman" pitchFamily="18" charset="0"/>
                <a:cs typeface="Times New Roman" pitchFamily="18" charset="0"/>
              </a:rPr>
              <a:t>tránh</a:t>
            </a:r>
            <a:r>
              <a:rPr lang="en-US" altLang="vi-VN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3200" dirty="0" err="1">
                <a:latin typeface="Times New Roman" pitchFamily="18" charset="0"/>
                <a:cs typeface="Times New Roman" pitchFamily="18" charset="0"/>
              </a:rPr>
              <a:t>lây</a:t>
            </a:r>
            <a:r>
              <a:rPr lang="en-US" altLang="vi-VN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3200" dirty="0" err="1">
                <a:latin typeface="Times New Roman" pitchFamily="18" charset="0"/>
                <a:cs typeface="Times New Roman" pitchFamily="18" charset="0"/>
              </a:rPr>
              <a:t>lan</a:t>
            </a:r>
            <a:r>
              <a:rPr lang="en-US" altLang="vi-VN" sz="3200" dirty="0">
                <a:latin typeface="Times New Roman" pitchFamily="18" charset="0"/>
                <a:cs typeface="Times New Roman" pitchFamily="18" charset="0"/>
              </a:rPr>
              <a:t>.</a:t>
            </a:r>
            <a:endParaRPr lang="vi-VN" altLang="vi-VN" sz="3200" dirty="0">
              <a:latin typeface="Times New Roman" pitchFamily="18" charset="0"/>
              <a:cs typeface="Times New Roman" pitchFamily="18" charset="0"/>
            </a:endParaRPr>
          </a:p>
          <a:p>
            <a:endParaRPr lang="vi-VN" altLang="vi-V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altLang="vi-VN" sz="3200" b="1" dirty="0">
                <a:latin typeface="Times New Roman" pitchFamily="18" charset="0"/>
                <a:cs typeface="Times New Roman" pitchFamily="18" charset="0"/>
              </a:rPr>
              <a:t>NỘI DUNG GIÁM SÁT </a:t>
            </a:r>
            <a:r>
              <a:rPr lang="vi-VN" altLang="vi-VN" sz="3200" b="1" dirty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altLang="vi-VN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t-BR" altLang="vi-VN" sz="3200" b="1" dirty="0">
                <a:latin typeface="Times New Roman" pitchFamily="18" charset="0"/>
                <a:cs typeface="Times New Roman" pitchFamily="18" charset="0"/>
              </a:rPr>
              <a:t>TÌNH HUỐNG 01</a:t>
            </a:r>
            <a:endParaRPr lang="vi-VN" altLang="vi-VN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72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5211762"/>
          </a:xfrm>
        </p:spPr>
        <p:txBody>
          <a:bodyPr/>
          <a:lstStyle/>
          <a:p>
            <a:pPr marL="0" indent="0" eaLnBrk="1" hangingPunct="1">
              <a:lnSpc>
                <a:spcPct val="90000"/>
              </a:lnSpc>
              <a:buFont typeface="Arial" pitchFamily="34" charset="0"/>
              <a:buNone/>
            </a:pPr>
            <a:r>
              <a:rPr lang="vi-VN" altLang="vi-VN" sz="2800" b="1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Phương </a:t>
            </a:r>
            <a:r>
              <a:rPr lang="en-US" altLang="vi-VN" sz="2800" b="1" dirty="0" err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thức</a:t>
            </a:r>
            <a:r>
              <a:rPr lang="vi-VN" altLang="vi-VN" sz="2800" b="1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giám sát</a:t>
            </a:r>
            <a:endParaRPr lang="en-US" altLang="vi-VN" sz="2800" b="1" dirty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indent="0">
              <a:lnSpc>
                <a:spcPct val="120000"/>
              </a:lnSpc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Điều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tra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dịch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tễ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lấy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mẫu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xét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nghiệm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tất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cả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trường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hợp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bệnh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thuộc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diện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giám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sát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theo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định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nghĩa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trường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hợp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bệnh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nghi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ngờ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).</a:t>
            </a:r>
            <a:endParaRPr lang="vi-VN" sz="26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lnSpc>
                <a:spcPct val="120000"/>
              </a:lnSpc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Giám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sát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tại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cửa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khẩu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cơ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sở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điều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trị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tại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cộng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đồng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đó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chú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trọng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giám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sát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tại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cửa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khẩu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thông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qua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đo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thân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nhiệt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, quan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sát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thực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tế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biện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pháp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khác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theo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hướng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dẫn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Bộ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Y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tế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vi-VN" sz="2600" dirty="0">
              <a:latin typeface="Times New Roman" pitchFamily="18" charset="0"/>
              <a:cs typeface="Times New Roman" pitchFamily="18" charset="0"/>
            </a:endParaRPr>
          </a:p>
          <a:p>
            <a:pPr marL="0" indent="0"/>
            <a:endParaRPr lang="vi-VN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spcBef>
                <a:spcPts val="1200"/>
              </a:spcBef>
            </a:pPr>
            <a:r>
              <a:rPr lang="en-US" altLang="vi-VN" b="1" dirty="0" err="1">
                <a:latin typeface="Times New Roman" pitchFamily="18" charset="0"/>
                <a:cs typeface="Times New Roman" pitchFamily="18" charset="0"/>
              </a:rPr>
              <a:t>Tình</a:t>
            </a:r>
            <a:r>
              <a:rPr lang="en-US" altLang="vi-VN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800" b="1" dirty="0" err="1">
                <a:latin typeface="Times New Roman" pitchFamily="18" charset="0"/>
                <a:cs typeface="Times New Roman" pitchFamily="18" charset="0"/>
              </a:rPr>
              <a:t>huống</a:t>
            </a:r>
            <a:r>
              <a:rPr lang="en-US" altLang="vi-VN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altLang="vi-VN" sz="2800" b="1" dirty="0">
                <a:latin typeface="Times New Roman" pitchFamily="18" charset="0"/>
                <a:cs typeface="Times New Roman" pitchFamily="18" charset="0"/>
              </a:rPr>
              <a:t>02: </a:t>
            </a:r>
            <a:r>
              <a:rPr lang="en-US" altLang="vi-VN" dirty="0" err="1">
                <a:latin typeface="Times New Roman" pitchFamily="18" charset="0"/>
                <a:cs typeface="Times New Roman" pitchFamily="18" charset="0"/>
              </a:rPr>
              <a:t>Xuất</a:t>
            </a:r>
            <a:r>
              <a:rPr lang="en-US" altLang="vi-VN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dirty="0" err="1">
                <a:latin typeface="Times New Roman" pitchFamily="18" charset="0"/>
                <a:cs typeface="Times New Roman" pitchFamily="18" charset="0"/>
              </a:rPr>
              <a:t>hiện</a:t>
            </a:r>
            <a:r>
              <a:rPr lang="en-US" altLang="vi-VN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dirty="0" err="1">
                <a:latin typeface="Times New Roman" pitchFamily="18" charset="0"/>
                <a:cs typeface="Times New Roman" pitchFamily="18" charset="0"/>
              </a:rPr>
              <a:t>trường</a:t>
            </a:r>
            <a:r>
              <a:rPr lang="en-US" altLang="vi-VN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dirty="0" err="1">
                <a:latin typeface="Times New Roman" pitchFamily="18" charset="0"/>
                <a:cs typeface="Times New Roman" pitchFamily="18" charset="0"/>
              </a:rPr>
              <a:t>hợp</a:t>
            </a:r>
            <a:r>
              <a:rPr lang="en-US" altLang="vi-VN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dirty="0" err="1">
                <a:latin typeface="Times New Roman" pitchFamily="18" charset="0"/>
                <a:cs typeface="Times New Roman" pitchFamily="18" charset="0"/>
              </a:rPr>
              <a:t>xác</a:t>
            </a:r>
            <a:r>
              <a:rPr lang="en-US" altLang="vi-VN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dirty="0" err="1">
                <a:latin typeface="Times New Roman" pitchFamily="18" charset="0"/>
                <a:cs typeface="Times New Roman" pitchFamily="18" charset="0"/>
              </a:rPr>
              <a:t>định</a:t>
            </a:r>
            <a:r>
              <a:rPr lang="en-US" altLang="vi-VN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dirty="0" err="1">
                <a:latin typeface="Times New Roman" pitchFamily="18" charset="0"/>
                <a:cs typeface="Times New Roman" pitchFamily="18" charset="0"/>
              </a:rPr>
              <a:t>xâm</a:t>
            </a:r>
            <a:r>
              <a:rPr lang="en-US" altLang="vi-VN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dirty="0" err="1">
                <a:latin typeface="Times New Roman" pitchFamily="18" charset="0"/>
                <a:cs typeface="Times New Roman" pitchFamily="18" charset="0"/>
              </a:rPr>
              <a:t>nhập</a:t>
            </a:r>
            <a:r>
              <a:rPr lang="en-US" altLang="vi-VN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dirty="0" err="1"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altLang="vi-VN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dirty="0" err="1" smtClean="0">
                <a:latin typeface="Times New Roman" pitchFamily="18" charset="0"/>
                <a:cs typeface="Times New Roman" pitchFamily="18" charset="0"/>
              </a:rPr>
              <a:t>Điện</a:t>
            </a:r>
            <a:r>
              <a:rPr lang="en-US" altLang="vi-VN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dirty="0" err="1" smtClean="0">
                <a:latin typeface="Times New Roman" pitchFamily="18" charset="0"/>
                <a:cs typeface="Times New Roman" pitchFamily="18" charset="0"/>
              </a:rPr>
              <a:t>Biên</a:t>
            </a:r>
            <a:endParaRPr lang="en-US" altLang="vi-VN" dirty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lnSpc>
                <a:spcPct val="90000"/>
              </a:lnSpc>
              <a:spcBef>
                <a:spcPts val="1200"/>
              </a:spcBef>
            </a:pPr>
            <a:r>
              <a:rPr lang="en-US" altLang="vi-VN" b="1" dirty="0" err="1">
                <a:latin typeface="Times New Roman" pitchFamily="18" charset="0"/>
                <a:cs typeface="Times New Roman" pitchFamily="18" charset="0"/>
              </a:rPr>
              <a:t>Yêu</a:t>
            </a:r>
            <a:r>
              <a:rPr lang="en-US" altLang="vi-VN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b="1" dirty="0" err="1">
                <a:latin typeface="Times New Roman" pitchFamily="18" charset="0"/>
                <a:cs typeface="Times New Roman" pitchFamily="18" charset="0"/>
              </a:rPr>
              <a:t>cầu</a:t>
            </a:r>
            <a:r>
              <a:rPr lang="en-US" altLang="vi-VN" b="1" dirty="0"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pPr lvl="1"/>
            <a:r>
              <a:rPr lang="en-US" altLang="vi-VN" sz="3200" dirty="0" err="1">
                <a:latin typeface="Times New Roman" pitchFamily="18" charset="0"/>
                <a:cs typeface="Times New Roman" pitchFamily="18" charset="0"/>
              </a:rPr>
              <a:t>Phát</a:t>
            </a:r>
            <a:r>
              <a:rPr lang="en-US" altLang="vi-VN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3200" dirty="0" err="1">
                <a:latin typeface="Times New Roman" pitchFamily="18" charset="0"/>
                <a:cs typeface="Times New Roman" pitchFamily="18" charset="0"/>
              </a:rPr>
              <a:t>hiện</a:t>
            </a:r>
            <a:r>
              <a:rPr lang="en-US" altLang="vi-VN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3200" dirty="0" err="1">
                <a:latin typeface="Times New Roman" pitchFamily="18" charset="0"/>
                <a:cs typeface="Times New Roman" pitchFamily="18" charset="0"/>
              </a:rPr>
              <a:t>sớm</a:t>
            </a:r>
            <a:r>
              <a:rPr lang="en-US" altLang="vi-VN" sz="3200" dirty="0">
                <a:latin typeface="Times New Roman" pitchFamily="18" charset="0"/>
                <a:cs typeface="Times New Roman" pitchFamily="18" charset="0"/>
              </a:rPr>
              <a:t> ca </a:t>
            </a:r>
            <a:r>
              <a:rPr lang="en-US" altLang="vi-VN" sz="3200" dirty="0" err="1">
                <a:latin typeface="Times New Roman" pitchFamily="18" charset="0"/>
                <a:cs typeface="Times New Roman" pitchFamily="18" charset="0"/>
              </a:rPr>
              <a:t>bệnh</a:t>
            </a:r>
            <a:r>
              <a:rPr lang="en-US" altLang="vi-VN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3200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altLang="vi-VN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3200" dirty="0" err="1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altLang="vi-VN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3200" dirty="0" err="1">
                <a:latin typeface="Times New Roman" pitchFamily="18" charset="0"/>
                <a:cs typeface="Times New Roman" pitchFamily="18" charset="0"/>
              </a:rPr>
              <a:t>trường</a:t>
            </a:r>
            <a:r>
              <a:rPr lang="en-US" altLang="vi-VN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3200" dirty="0" err="1">
                <a:latin typeface="Times New Roman" pitchFamily="18" charset="0"/>
                <a:cs typeface="Times New Roman" pitchFamily="18" charset="0"/>
              </a:rPr>
              <a:t>hợp</a:t>
            </a:r>
            <a:r>
              <a:rPr lang="en-US" altLang="vi-VN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3200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altLang="vi-VN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3200" dirty="0" err="1">
                <a:latin typeface="Times New Roman" pitchFamily="18" charset="0"/>
                <a:cs typeface="Times New Roman" pitchFamily="18" charset="0"/>
              </a:rPr>
              <a:t>liên</a:t>
            </a:r>
            <a:r>
              <a:rPr lang="en-US" altLang="vi-VN" sz="3200" dirty="0">
                <a:latin typeface="Times New Roman" pitchFamily="18" charset="0"/>
                <a:cs typeface="Times New Roman" pitchFamily="18" charset="0"/>
              </a:rPr>
              <a:t> quan </a:t>
            </a:r>
            <a:r>
              <a:rPr lang="en-US" altLang="vi-VN" sz="3200" dirty="0" err="1">
                <a:latin typeface="Times New Roman" pitchFamily="18" charset="0"/>
                <a:cs typeface="Times New Roman" pitchFamily="18" charset="0"/>
              </a:rPr>
              <a:t>đến</a:t>
            </a:r>
            <a:r>
              <a:rPr lang="en-US" altLang="vi-VN" sz="3200" dirty="0">
                <a:latin typeface="Times New Roman" pitchFamily="18" charset="0"/>
                <a:cs typeface="Times New Roman" pitchFamily="18" charset="0"/>
              </a:rPr>
              <a:t> ca </a:t>
            </a:r>
            <a:r>
              <a:rPr lang="en-US" altLang="vi-VN" sz="3200" dirty="0" err="1">
                <a:latin typeface="Times New Roman" pitchFamily="18" charset="0"/>
                <a:cs typeface="Times New Roman" pitchFamily="18" charset="0"/>
              </a:rPr>
              <a:t>bệnh</a:t>
            </a:r>
            <a:r>
              <a:rPr lang="en-US" altLang="vi-VN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3200" dirty="0" err="1">
                <a:latin typeface="Times New Roman" pitchFamily="18" charset="0"/>
                <a:cs typeface="Times New Roman" pitchFamily="18" charset="0"/>
              </a:rPr>
              <a:t>xâm</a:t>
            </a:r>
            <a:r>
              <a:rPr lang="en-US" altLang="vi-VN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3200" dirty="0" err="1">
                <a:latin typeface="Times New Roman" pitchFamily="18" charset="0"/>
                <a:cs typeface="Times New Roman" pitchFamily="18" charset="0"/>
              </a:rPr>
              <a:t>nhập</a:t>
            </a:r>
            <a:r>
              <a:rPr lang="en-US" altLang="vi-VN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3200" dirty="0" err="1"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altLang="vi-VN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3200" dirty="0" err="1">
                <a:latin typeface="Times New Roman" pitchFamily="18" charset="0"/>
                <a:cs typeface="Times New Roman" pitchFamily="18" charset="0"/>
              </a:rPr>
              <a:t>cách</a:t>
            </a:r>
            <a:r>
              <a:rPr lang="en-US" altLang="vi-VN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3200" dirty="0" err="1">
                <a:latin typeface="Times New Roman" pitchFamily="18" charset="0"/>
                <a:cs typeface="Times New Roman" pitchFamily="18" charset="0"/>
              </a:rPr>
              <a:t>ly</a:t>
            </a:r>
            <a:r>
              <a:rPr lang="en-US" altLang="vi-VN" sz="32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altLang="vi-VN" sz="3200" dirty="0" err="1">
                <a:latin typeface="Times New Roman" pitchFamily="18" charset="0"/>
                <a:cs typeface="Times New Roman" pitchFamily="18" charset="0"/>
              </a:rPr>
              <a:t>theo</a:t>
            </a:r>
            <a:r>
              <a:rPr lang="en-US" altLang="vi-VN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3200" dirty="0" err="1">
                <a:latin typeface="Times New Roman" pitchFamily="18" charset="0"/>
                <a:cs typeface="Times New Roman" pitchFamily="18" charset="0"/>
              </a:rPr>
              <a:t>dõi</a:t>
            </a:r>
            <a:r>
              <a:rPr lang="en-US" altLang="vi-VN" sz="32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lvl="1"/>
            <a:r>
              <a:rPr lang="en-US" altLang="vi-VN" sz="3200" dirty="0" err="1">
                <a:latin typeface="Times New Roman" pitchFamily="18" charset="0"/>
                <a:cs typeface="Times New Roman" pitchFamily="18" charset="0"/>
              </a:rPr>
              <a:t>Xử</a:t>
            </a:r>
            <a:r>
              <a:rPr lang="en-US" altLang="vi-VN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3200" dirty="0" err="1">
                <a:latin typeface="Times New Roman" pitchFamily="18" charset="0"/>
                <a:cs typeface="Times New Roman" pitchFamily="18" charset="0"/>
              </a:rPr>
              <a:t>lý</a:t>
            </a:r>
            <a:r>
              <a:rPr lang="en-US" altLang="vi-VN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3200" dirty="0" err="1">
                <a:latin typeface="Times New Roman" pitchFamily="18" charset="0"/>
                <a:cs typeface="Times New Roman" pitchFamily="18" charset="0"/>
              </a:rPr>
              <a:t>triệt</a:t>
            </a:r>
            <a:r>
              <a:rPr lang="en-US" altLang="vi-VN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3200" dirty="0" err="1"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altLang="vi-VN" sz="3200" dirty="0">
                <a:latin typeface="Times New Roman" pitchFamily="18" charset="0"/>
                <a:cs typeface="Times New Roman" pitchFamily="18" charset="0"/>
              </a:rPr>
              <a:t> ổ </a:t>
            </a:r>
            <a:r>
              <a:rPr lang="en-US" altLang="vi-VN" sz="3200" dirty="0" err="1">
                <a:latin typeface="Times New Roman" pitchFamily="18" charset="0"/>
                <a:cs typeface="Times New Roman" pitchFamily="18" charset="0"/>
              </a:rPr>
              <a:t>dịch</a:t>
            </a:r>
            <a:r>
              <a:rPr lang="en-US" altLang="vi-VN" sz="32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altLang="vi-VN" sz="3200" dirty="0" err="1">
                <a:latin typeface="Times New Roman" pitchFamily="18" charset="0"/>
                <a:cs typeface="Times New Roman" pitchFamily="18" charset="0"/>
              </a:rPr>
              <a:t>tránh</a:t>
            </a:r>
            <a:r>
              <a:rPr lang="en-US" altLang="vi-VN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3200" dirty="0" err="1">
                <a:latin typeface="Times New Roman" pitchFamily="18" charset="0"/>
                <a:cs typeface="Times New Roman" pitchFamily="18" charset="0"/>
              </a:rPr>
              <a:t>lây</a:t>
            </a:r>
            <a:r>
              <a:rPr lang="en-US" altLang="vi-VN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3200" dirty="0" err="1">
                <a:latin typeface="Times New Roman" pitchFamily="18" charset="0"/>
                <a:cs typeface="Times New Roman" pitchFamily="18" charset="0"/>
              </a:rPr>
              <a:t>lan</a:t>
            </a:r>
            <a:r>
              <a:rPr lang="en-US" altLang="vi-VN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3200" dirty="0" err="1">
                <a:latin typeface="Times New Roman" pitchFamily="18" charset="0"/>
                <a:cs typeface="Times New Roman" pitchFamily="18" charset="0"/>
              </a:rPr>
              <a:t>tại</a:t>
            </a:r>
            <a:r>
              <a:rPr lang="en-US" altLang="vi-VN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3200" dirty="0" err="1">
                <a:latin typeface="Times New Roman" pitchFamily="18" charset="0"/>
                <a:cs typeface="Times New Roman" pitchFamily="18" charset="0"/>
              </a:rPr>
              <a:t>cơ</a:t>
            </a:r>
            <a:r>
              <a:rPr lang="en-US" altLang="vi-VN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3200" dirty="0" err="1">
                <a:latin typeface="Times New Roman" pitchFamily="18" charset="0"/>
                <a:cs typeface="Times New Roman" pitchFamily="18" charset="0"/>
              </a:rPr>
              <a:t>sở</a:t>
            </a:r>
            <a:r>
              <a:rPr lang="en-US" altLang="vi-VN" sz="3200" dirty="0">
                <a:latin typeface="Times New Roman" pitchFamily="18" charset="0"/>
                <a:cs typeface="Times New Roman" pitchFamily="18" charset="0"/>
              </a:rPr>
              <a:t> y </a:t>
            </a:r>
            <a:r>
              <a:rPr lang="en-US" altLang="vi-VN" sz="3200" dirty="0" err="1">
                <a:latin typeface="Times New Roman" pitchFamily="18" charset="0"/>
                <a:cs typeface="Times New Roman" pitchFamily="18" charset="0"/>
              </a:rPr>
              <a:t>tế</a:t>
            </a:r>
            <a:r>
              <a:rPr lang="en-US" altLang="vi-VN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3200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altLang="vi-VN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3200" dirty="0" err="1">
                <a:latin typeface="Times New Roman" pitchFamily="18" charset="0"/>
                <a:cs typeface="Times New Roman" pitchFamily="18" charset="0"/>
              </a:rPr>
              <a:t>cộng</a:t>
            </a:r>
            <a:r>
              <a:rPr lang="en-US" altLang="vi-VN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3200" dirty="0" err="1">
                <a:latin typeface="Times New Roman" pitchFamily="18" charset="0"/>
                <a:cs typeface="Times New Roman" pitchFamily="18" charset="0"/>
              </a:rPr>
              <a:t>đồng</a:t>
            </a:r>
            <a:r>
              <a:rPr lang="en-US" altLang="vi-VN" sz="3200" dirty="0">
                <a:latin typeface="Times New Roman" pitchFamily="18" charset="0"/>
                <a:cs typeface="Times New Roman" pitchFamily="18" charset="0"/>
              </a:rPr>
              <a:t>.</a:t>
            </a:r>
            <a:endParaRPr lang="vi-VN" altLang="vi-VN" sz="3200" dirty="0">
              <a:latin typeface="Times New Roman" pitchFamily="18" charset="0"/>
              <a:cs typeface="Times New Roman" pitchFamily="18" charset="0"/>
            </a:endParaRPr>
          </a:p>
          <a:p>
            <a:endParaRPr lang="vi-VN" altLang="vi-VN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747" name="Title 1"/>
          <p:cNvSpPr txBox="1">
            <a:spLocks/>
          </p:cNvSpPr>
          <p:nvPr/>
        </p:nvSpPr>
        <p:spPr bwMode="auto">
          <a:xfrm>
            <a:off x="601663" y="22860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pt-BR" altLang="vi-VN" sz="3200" b="1" dirty="0">
                <a:latin typeface="Times New Roman" pitchFamily="18" charset="0"/>
                <a:cs typeface="Times New Roman" pitchFamily="18" charset="0"/>
              </a:rPr>
              <a:t>NỘI DUNG GIÁM SÁT </a:t>
            </a:r>
            <a:r>
              <a:rPr lang="vi-VN" altLang="vi-VN" sz="3200" b="1" dirty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altLang="vi-VN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t-BR" altLang="vi-VN" sz="3200" b="1" dirty="0">
                <a:latin typeface="Times New Roman" pitchFamily="18" charset="0"/>
                <a:cs typeface="Times New Roman" pitchFamily="18" charset="0"/>
              </a:rPr>
              <a:t>TÌNH HUỐNG 02</a:t>
            </a:r>
            <a:endParaRPr lang="vi-VN" altLang="vi-VN" sz="3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458200" cy="5257800"/>
          </a:xfrm>
        </p:spPr>
        <p:txBody>
          <a:bodyPr/>
          <a:lstStyle/>
          <a:p>
            <a:pPr marL="0" indent="0" eaLnBrk="1" hangingPunct="1">
              <a:buFont typeface="Arial" pitchFamily="34" charset="0"/>
              <a:buNone/>
            </a:pPr>
            <a:r>
              <a:rPr lang="vi-VN" altLang="vi-VN" b="1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Phương </a:t>
            </a:r>
            <a:r>
              <a:rPr lang="en-US" altLang="vi-VN" b="1" dirty="0" err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thức</a:t>
            </a:r>
            <a:r>
              <a:rPr lang="en-US" altLang="vi-VN" b="1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vi-VN" altLang="vi-VN" b="1" dirty="0" err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giám</a:t>
            </a:r>
            <a:r>
              <a:rPr lang="vi-VN" altLang="vi-VN" b="1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vi-VN" altLang="vi-VN" b="1" dirty="0" err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sát</a:t>
            </a:r>
            <a:r>
              <a:rPr lang="vi-VN" altLang="vi-VN" b="1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</a:t>
            </a:r>
            <a:endParaRPr lang="en-US" altLang="vi-VN" b="1" dirty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r>
              <a:rPr lang="en-US" dirty="0" err="1">
                <a:latin typeface="Times New Roman" pitchFamily="18" charset="0"/>
                <a:cs typeface="Times New Roman" pitchFamily="18" charset="0"/>
              </a:rPr>
              <a:t>Giám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sát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điều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tra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dịch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tễ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lấy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mẫu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xét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nghiệm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tất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cả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trường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hợp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bệnh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nghi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ngờ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theo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định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nghĩa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dirty="0" err="1">
                <a:latin typeface="Times New Roman" pitchFamily="18" charset="0"/>
                <a:cs typeface="Times New Roman" pitchFamily="18" charset="0"/>
              </a:rPr>
              <a:t>Giám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sát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theo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dõi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tình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trạng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sức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khỏe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tất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cả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tiếp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xúc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gần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trường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hợp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bệnh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vòng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14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ngày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kể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lần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tiếp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xúc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cuối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cùng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dirty="0" err="1">
                <a:latin typeface="Times New Roman" pitchFamily="18" charset="0"/>
                <a:cs typeface="Times New Roman" pitchFamily="18" charset="0"/>
              </a:rPr>
              <a:t>Tiếp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tục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thực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hiện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giám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sát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tại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cửa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khẩu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cơ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sở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điều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trị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tại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cộng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đồng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>
              <a:buNone/>
            </a:pPr>
            <a:endParaRPr lang="vi-VN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771" name="Title 1"/>
          <p:cNvSpPr txBox="1">
            <a:spLocks/>
          </p:cNvSpPr>
          <p:nvPr/>
        </p:nvSpPr>
        <p:spPr bwMode="auto">
          <a:xfrm>
            <a:off x="622300" y="22860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pt-BR" altLang="vi-VN" sz="3200" b="1" dirty="0">
                <a:latin typeface="Times New Roman" pitchFamily="18" charset="0"/>
                <a:cs typeface="Times New Roman" pitchFamily="18" charset="0"/>
              </a:rPr>
              <a:t>NỘI DUNG GIÁM SÁT </a:t>
            </a:r>
            <a:r>
              <a:rPr lang="vi-VN" altLang="vi-VN" sz="3200" b="1" dirty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altLang="vi-VN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t-BR" altLang="vi-VN" sz="3200" b="1" dirty="0">
                <a:latin typeface="Times New Roman" pitchFamily="18" charset="0"/>
                <a:cs typeface="Times New Roman" pitchFamily="18" charset="0"/>
              </a:rPr>
              <a:t>TÌNH HUỐNG 0</a:t>
            </a:r>
            <a:r>
              <a:rPr lang="pt-BR" altLang="vi-VN" sz="3800" b="1" dirty="0">
                <a:latin typeface="Calibri" pitchFamily="34" charset="0"/>
              </a:rPr>
              <a:t>2</a:t>
            </a:r>
            <a:endParaRPr lang="vi-VN" altLang="vi-VN" sz="3800" dirty="0"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spcBef>
                <a:spcPts val="1200"/>
              </a:spcBef>
            </a:pPr>
            <a:r>
              <a:rPr lang="en-US" altLang="vi-VN" b="1" dirty="0" err="1">
                <a:latin typeface="Times New Roman" pitchFamily="18" charset="0"/>
                <a:cs typeface="Times New Roman" pitchFamily="18" charset="0"/>
              </a:rPr>
              <a:t>Tình</a:t>
            </a:r>
            <a:r>
              <a:rPr lang="en-US" altLang="vi-VN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800" b="1" dirty="0" err="1">
                <a:latin typeface="Times New Roman" pitchFamily="18" charset="0"/>
                <a:cs typeface="Times New Roman" pitchFamily="18" charset="0"/>
              </a:rPr>
              <a:t>huống</a:t>
            </a:r>
            <a:r>
              <a:rPr lang="en-US" altLang="vi-VN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altLang="vi-VN" sz="2800" b="1" dirty="0">
                <a:latin typeface="Times New Roman" pitchFamily="18" charset="0"/>
                <a:cs typeface="Times New Roman" pitchFamily="18" charset="0"/>
              </a:rPr>
              <a:t>03: </a:t>
            </a:r>
            <a:r>
              <a:rPr lang="vi-VN" altLang="vi-VN" dirty="0" err="1">
                <a:latin typeface="Times New Roman" pitchFamily="18" charset="0"/>
                <a:cs typeface="Times New Roman" pitchFamily="18" charset="0"/>
              </a:rPr>
              <a:t>Dịch</a:t>
            </a:r>
            <a:r>
              <a:rPr lang="vi-VN" altLang="vi-VN" dirty="0">
                <a:latin typeface="Times New Roman" pitchFamily="18" charset="0"/>
                <a:cs typeface="Times New Roman" pitchFamily="18" charset="0"/>
              </a:rPr>
              <a:t> lây lan trong </a:t>
            </a:r>
            <a:r>
              <a:rPr lang="vi-VN" altLang="vi-VN" dirty="0" err="1">
                <a:latin typeface="Times New Roman" pitchFamily="18" charset="0"/>
                <a:cs typeface="Times New Roman" pitchFamily="18" charset="0"/>
              </a:rPr>
              <a:t>cộng</a:t>
            </a:r>
            <a:r>
              <a:rPr lang="vi-VN" altLang="vi-VN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altLang="vi-VN" dirty="0" err="1">
                <a:latin typeface="Times New Roman" pitchFamily="18" charset="0"/>
                <a:cs typeface="Times New Roman" pitchFamily="18" charset="0"/>
              </a:rPr>
              <a:t>đồng</a:t>
            </a:r>
            <a:endParaRPr lang="en-US" altLang="vi-VN" dirty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lnSpc>
                <a:spcPct val="90000"/>
              </a:lnSpc>
              <a:spcBef>
                <a:spcPts val="1200"/>
              </a:spcBef>
            </a:pPr>
            <a:r>
              <a:rPr lang="en-US" altLang="vi-VN" b="1" dirty="0" err="1">
                <a:latin typeface="Times New Roman" pitchFamily="18" charset="0"/>
                <a:cs typeface="Times New Roman" pitchFamily="18" charset="0"/>
              </a:rPr>
              <a:t>Yêu</a:t>
            </a:r>
            <a:r>
              <a:rPr lang="en-US" altLang="vi-VN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b="1" dirty="0" err="1">
                <a:latin typeface="Times New Roman" pitchFamily="18" charset="0"/>
                <a:cs typeface="Times New Roman" pitchFamily="18" charset="0"/>
              </a:rPr>
              <a:t>cầu</a:t>
            </a:r>
            <a:r>
              <a:rPr lang="en-US" altLang="vi-VN" b="1" dirty="0"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pPr lvl="1"/>
            <a:r>
              <a:rPr lang="en-US" altLang="vi-VN" dirty="0" err="1">
                <a:latin typeface="Times New Roman" pitchFamily="18" charset="0"/>
                <a:cs typeface="Times New Roman" pitchFamily="18" charset="0"/>
              </a:rPr>
              <a:t>Phát</a:t>
            </a:r>
            <a:r>
              <a:rPr lang="en-US" altLang="vi-VN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dirty="0" err="1">
                <a:latin typeface="Times New Roman" pitchFamily="18" charset="0"/>
                <a:cs typeface="Times New Roman" pitchFamily="18" charset="0"/>
              </a:rPr>
              <a:t>hiện</a:t>
            </a:r>
            <a:r>
              <a:rPr lang="en-US" altLang="vi-VN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dirty="0" err="1">
                <a:latin typeface="Times New Roman" pitchFamily="18" charset="0"/>
                <a:cs typeface="Times New Roman" pitchFamily="18" charset="0"/>
              </a:rPr>
              <a:t>sớm</a:t>
            </a:r>
            <a:r>
              <a:rPr lang="en-US" altLang="vi-VN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dirty="0" err="1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altLang="vi-VN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dirty="0" err="1">
                <a:latin typeface="Times New Roman" pitchFamily="18" charset="0"/>
                <a:cs typeface="Times New Roman" pitchFamily="18" charset="0"/>
              </a:rPr>
              <a:t>trường</a:t>
            </a:r>
            <a:r>
              <a:rPr lang="en-US" altLang="vi-VN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dirty="0" err="1">
                <a:latin typeface="Times New Roman" pitchFamily="18" charset="0"/>
                <a:cs typeface="Times New Roman" pitchFamily="18" charset="0"/>
              </a:rPr>
              <a:t>hợp</a:t>
            </a:r>
            <a:r>
              <a:rPr lang="en-US" altLang="vi-VN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dirty="0" err="1">
                <a:latin typeface="Times New Roman" pitchFamily="18" charset="0"/>
                <a:cs typeface="Times New Roman" pitchFamily="18" charset="0"/>
              </a:rPr>
              <a:t>bệnh</a:t>
            </a:r>
            <a:r>
              <a:rPr lang="en-US" altLang="vi-VN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dirty="0" err="1">
                <a:latin typeface="Times New Roman" pitchFamily="18" charset="0"/>
                <a:cs typeface="Times New Roman" pitchFamily="18" charset="0"/>
              </a:rPr>
              <a:t>mắc</a:t>
            </a:r>
            <a:r>
              <a:rPr lang="en-US" altLang="vi-VN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dirty="0" err="1">
                <a:latin typeface="Times New Roman" pitchFamily="18" charset="0"/>
                <a:cs typeface="Times New Roman" pitchFamily="18" charset="0"/>
              </a:rPr>
              <a:t>mới</a:t>
            </a:r>
            <a:r>
              <a:rPr lang="en-US" altLang="vi-VN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dirty="0" err="1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altLang="vi-VN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dirty="0" err="1">
                <a:latin typeface="Times New Roman" pitchFamily="18" charset="0"/>
                <a:cs typeface="Times New Roman" pitchFamily="18" charset="0"/>
              </a:rPr>
              <a:t>cộng</a:t>
            </a:r>
            <a:r>
              <a:rPr lang="en-US" altLang="vi-VN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dirty="0" err="1">
                <a:latin typeface="Times New Roman" pitchFamily="18" charset="0"/>
                <a:cs typeface="Times New Roman" pitchFamily="18" charset="0"/>
              </a:rPr>
              <a:t>đồng</a:t>
            </a:r>
            <a:r>
              <a:rPr lang="en-US" altLang="vi-VN" dirty="0"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pPr lvl="1"/>
            <a:r>
              <a:rPr lang="en-US" altLang="vi-VN" dirty="0" err="1">
                <a:latin typeface="Times New Roman" pitchFamily="18" charset="0"/>
                <a:cs typeface="Times New Roman" pitchFamily="18" charset="0"/>
              </a:rPr>
              <a:t>Xử</a:t>
            </a:r>
            <a:r>
              <a:rPr lang="en-US" altLang="vi-VN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dirty="0" err="1">
                <a:latin typeface="Times New Roman" pitchFamily="18" charset="0"/>
                <a:cs typeface="Times New Roman" pitchFamily="18" charset="0"/>
              </a:rPr>
              <a:t>lý</a:t>
            </a:r>
            <a:r>
              <a:rPr lang="en-US" altLang="vi-VN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dirty="0" err="1">
                <a:latin typeface="Times New Roman" pitchFamily="18" charset="0"/>
                <a:cs typeface="Times New Roman" pitchFamily="18" charset="0"/>
              </a:rPr>
              <a:t>triệt</a:t>
            </a:r>
            <a:r>
              <a:rPr lang="en-US" altLang="vi-VN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dirty="0" err="1"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altLang="vi-VN" dirty="0">
                <a:latin typeface="Times New Roman" pitchFamily="18" charset="0"/>
                <a:cs typeface="Times New Roman" pitchFamily="18" charset="0"/>
              </a:rPr>
              <a:t> ổ </a:t>
            </a:r>
            <a:r>
              <a:rPr lang="en-US" altLang="vi-VN" dirty="0" err="1">
                <a:latin typeface="Times New Roman" pitchFamily="18" charset="0"/>
                <a:cs typeface="Times New Roman" pitchFamily="18" charset="0"/>
              </a:rPr>
              <a:t>dịch</a:t>
            </a:r>
            <a:r>
              <a:rPr lang="en-US" altLang="vi-VN" dirty="0"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pPr lvl="1"/>
            <a:r>
              <a:rPr lang="en-US" altLang="vi-VN" dirty="0" err="1">
                <a:latin typeface="Times New Roman" pitchFamily="18" charset="0"/>
                <a:cs typeface="Times New Roman" pitchFamily="18" charset="0"/>
              </a:rPr>
              <a:t>Hạn</a:t>
            </a:r>
            <a:r>
              <a:rPr lang="en-US" altLang="vi-VN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dirty="0" err="1">
                <a:latin typeface="Times New Roman" pitchFamily="18" charset="0"/>
                <a:cs typeface="Times New Roman" pitchFamily="18" charset="0"/>
              </a:rPr>
              <a:t>chế</a:t>
            </a:r>
            <a:r>
              <a:rPr lang="en-US" altLang="vi-VN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dirty="0" err="1">
                <a:latin typeface="Times New Roman" pitchFamily="18" charset="0"/>
                <a:cs typeface="Times New Roman" pitchFamily="18" charset="0"/>
              </a:rPr>
              <a:t>tối</a:t>
            </a:r>
            <a:r>
              <a:rPr lang="en-US" altLang="vi-VN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dirty="0" err="1">
                <a:latin typeface="Times New Roman" pitchFamily="18" charset="0"/>
                <a:cs typeface="Times New Roman" pitchFamily="18" charset="0"/>
              </a:rPr>
              <a:t>đa</a:t>
            </a:r>
            <a:r>
              <a:rPr lang="en-US" altLang="vi-VN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dirty="0" err="1">
                <a:latin typeface="Times New Roman" pitchFamily="18" charset="0"/>
                <a:cs typeface="Times New Roman" pitchFamily="18" charset="0"/>
              </a:rPr>
              <a:t>khả</a:t>
            </a:r>
            <a:r>
              <a:rPr lang="en-US" altLang="vi-VN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dirty="0" err="1">
                <a:latin typeface="Times New Roman" pitchFamily="18" charset="0"/>
                <a:cs typeface="Times New Roman" pitchFamily="18" charset="0"/>
              </a:rPr>
              <a:t>năng</a:t>
            </a:r>
            <a:r>
              <a:rPr lang="en-US" altLang="vi-VN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dirty="0" err="1">
                <a:latin typeface="Times New Roman" pitchFamily="18" charset="0"/>
                <a:cs typeface="Times New Roman" pitchFamily="18" charset="0"/>
              </a:rPr>
              <a:t>dịch</a:t>
            </a:r>
            <a:r>
              <a:rPr lang="en-US" altLang="vi-VN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dirty="0" err="1">
                <a:latin typeface="Times New Roman" pitchFamily="18" charset="0"/>
                <a:cs typeface="Times New Roman" pitchFamily="18" charset="0"/>
              </a:rPr>
              <a:t>lan</a:t>
            </a:r>
            <a:r>
              <a:rPr lang="en-US" altLang="vi-VN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dirty="0" err="1">
                <a:latin typeface="Times New Roman" pitchFamily="18" charset="0"/>
                <a:cs typeface="Times New Roman" pitchFamily="18" charset="0"/>
              </a:rPr>
              <a:t>rộng</a:t>
            </a:r>
            <a:r>
              <a:rPr lang="en-US" altLang="vi-VN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dirty="0" err="1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altLang="vi-VN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dirty="0" err="1">
                <a:latin typeface="Times New Roman" pitchFamily="18" charset="0"/>
                <a:cs typeface="Times New Roman" pitchFamily="18" charset="0"/>
              </a:rPr>
              <a:t>cộng</a:t>
            </a:r>
            <a:r>
              <a:rPr lang="en-US" altLang="vi-VN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dirty="0" err="1">
                <a:latin typeface="Times New Roman" pitchFamily="18" charset="0"/>
                <a:cs typeface="Times New Roman" pitchFamily="18" charset="0"/>
              </a:rPr>
              <a:t>đồng</a:t>
            </a:r>
            <a:r>
              <a:rPr lang="en-US" altLang="vi-VN" dirty="0">
                <a:latin typeface="Times New Roman" pitchFamily="18" charset="0"/>
                <a:cs typeface="Times New Roman" pitchFamily="18" charset="0"/>
              </a:rPr>
              <a:t>.</a:t>
            </a:r>
            <a:endParaRPr lang="vi-VN" altLang="vi-VN" dirty="0">
              <a:latin typeface="Times New Roman" pitchFamily="18" charset="0"/>
              <a:cs typeface="Times New Roman" pitchFamily="18" charset="0"/>
            </a:endParaRPr>
          </a:p>
          <a:p>
            <a:endParaRPr lang="vi-VN" altLang="vi-VN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795" name="Title 1"/>
          <p:cNvSpPr txBox="1">
            <a:spLocks/>
          </p:cNvSpPr>
          <p:nvPr/>
        </p:nvSpPr>
        <p:spPr bwMode="auto">
          <a:xfrm>
            <a:off x="622300" y="22860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pt-BR" altLang="vi-VN" sz="3200" b="1" dirty="0">
                <a:latin typeface="Times New Roman" pitchFamily="18" charset="0"/>
                <a:cs typeface="Times New Roman" pitchFamily="18" charset="0"/>
              </a:rPr>
              <a:t>NỘI DUNG GIÁM SÁT </a:t>
            </a:r>
            <a:r>
              <a:rPr lang="vi-VN" altLang="vi-VN" sz="3200" b="1" dirty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altLang="vi-VN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t-BR" altLang="vi-VN" sz="3200" b="1" dirty="0">
                <a:latin typeface="Times New Roman" pitchFamily="18" charset="0"/>
                <a:cs typeface="Times New Roman" pitchFamily="18" charset="0"/>
              </a:rPr>
              <a:t>TÌNH HUỐNG 03</a:t>
            </a:r>
            <a:endParaRPr lang="vi-VN" altLang="vi-VN" sz="3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5106987"/>
          </a:xfrm>
        </p:spPr>
        <p:txBody>
          <a:bodyPr/>
          <a:lstStyle/>
          <a:p>
            <a:pPr marL="0" indent="0" eaLnBrk="1" hangingPunct="1">
              <a:buFont typeface="Arial" pitchFamily="34" charset="0"/>
              <a:buNone/>
            </a:pPr>
            <a:r>
              <a:rPr lang="vi-VN" altLang="vi-VN" sz="2300" b="1" dirty="0">
                <a:latin typeface="+mj-lt"/>
                <a:ea typeface="Calibri" pitchFamily="34" charset="0"/>
                <a:cs typeface="Calibri" pitchFamily="34" charset="0"/>
              </a:rPr>
              <a:t>Phương </a:t>
            </a:r>
            <a:r>
              <a:rPr lang="en-US" altLang="vi-VN" sz="2300" b="1" dirty="0" err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thức</a:t>
            </a:r>
            <a:r>
              <a:rPr lang="en-US" altLang="vi-VN" sz="2300" b="1" dirty="0">
                <a:latin typeface="+mj-lt"/>
                <a:ea typeface="Calibri" pitchFamily="34" charset="0"/>
                <a:cs typeface="Calibri" pitchFamily="34" charset="0"/>
              </a:rPr>
              <a:t> </a:t>
            </a:r>
            <a:r>
              <a:rPr lang="vi-VN" altLang="vi-VN" sz="2300" b="1" dirty="0">
                <a:latin typeface="+mj-lt"/>
                <a:ea typeface="Calibri" pitchFamily="34" charset="0"/>
                <a:cs typeface="Calibri" pitchFamily="34" charset="0"/>
              </a:rPr>
              <a:t>giám sát:</a:t>
            </a:r>
            <a:endParaRPr lang="en-US" altLang="vi-VN" sz="2300" b="1" dirty="0">
              <a:latin typeface="+mj-lt"/>
              <a:ea typeface="Calibri" pitchFamily="34" charset="0"/>
              <a:cs typeface="Calibri" pitchFamily="34" charset="0"/>
            </a:endParaRPr>
          </a:p>
          <a:p>
            <a:r>
              <a:rPr lang="en-US" sz="2300" dirty="0">
                <a:latin typeface="Times New Roman" pitchFamily="18" charset="0"/>
                <a:cs typeface="Times New Roman" pitchFamily="18" charset="0"/>
              </a:rPr>
              <a:t>Ở </a:t>
            </a:r>
            <a:r>
              <a:rPr lang="en-US" sz="2300" dirty="0" err="1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>
                <a:latin typeface="Times New Roman" pitchFamily="18" charset="0"/>
                <a:cs typeface="Times New Roman" pitchFamily="18" charset="0"/>
              </a:rPr>
              <a:t>địa</a:t>
            </a:r>
            <a:r>
              <a:rPr lang="en-US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>
                <a:latin typeface="Times New Roman" pitchFamily="18" charset="0"/>
                <a:cs typeface="Times New Roman" pitchFamily="18" charset="0"/>
              </a:rPr>
              <a:t>phương</a:t>
            </a:r>
            <a:r>
              <a:rPr lang="en-US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>
                <a:latin typeface="Times New Roman" pitchFamily="18" charset="0"/>
                <a:cs typeface="Times New Roman" pitchFamily="18" charset="0"/>
              </a:rPr>
              <a:t>chưa</a:t>
            </a:r>
            <a:r>
              <a:rPr lang="en-US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>
                <a:latin typeface="Times New Roman" pitchFamily="18" charset="0"/>
                <a:cs typeface="Times New Roman" pitchFamily="18" charset="0"/>
              </a:rPr>
              <a:t>ghi</a:t>
            </a:r>
            <a:r>
              <a:rPr lang="en-US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>
                <a:latin typeface="Times New Roman" pitchFamily="18" charset="0"/>
                <a:cs typeface="Times New Roman" pitchFamily="18" charset="0"/>
              </a:rPr>
              <a:t>nhận</a:t>
            </a:r>
            <a:r>
              <a:rPr lang="en-US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>
                <a:latin typeface="Times New Roman" pitchFamily="18" charset="0"/>
                <a:cs typeface="Times New Roman" pitchFamily="18" charset="0"/>
              </a:rPr>
              <a:t>trường</a:t>
            </a:r>
            <a:r>
              <a:rPr lang="en-US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>
                <a:latin typeface="Times New Roman" pitchFamily="18" charset="0"/>
                <a:cs typeface="Times New Roman" pitchFamily="18" charset="0"/>
              </a:rPr>
              <a:t>hợp</a:t>
            </a:r>
            <a:r>
              <a:rPr lang="en-US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>
                <a:latin typeface="Times New Roman" pitchFamily="18" charset="0"/>
                <a:cs typeface="Times New Roman" pitchFamily="18" charset="0"/>
              </a:rPr>
              <a:t>bệnh</a:t>
            </a:r>
            <a:r>
              <a:rPr lang="en-US" sz="2300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300" dirty="0" err="1">
                <a:latin typeface="Times New Roman" pitchFamily="18" charset="0"/>
                <a:cs typeface="Times New Roman" pitchFamily="18" charset="0"/>
              </a:rPr>
              <a:t>Giám</a:t>
            </a:r>
            <a:r>
              <a:rPr lang="en-US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>
                <a:latin typeface="Times New Roman" pitchFamily="18" charset="0"/>
                <a:cs typeface="Times New Roman" pitchFamily="18" charset="0"/>
              </a:rPr>
              <a:t>sát</a:t>
            </a:r>
            <a:r>
              <a:rPr lang="en-US" sz="23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300" dirty="0" err="1">
                <a:latin typeface="Times New Roman" pitchFamily="18" charset="0"/>
                <a:cs typeface="Times New Roman" pitchFamily="18" charset="0"/>
              </a:rPr>
              <a:t>điều</a:t>
            </a:r>
            <a:r>
              <a:rPr lang="en-US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>
                <a:latin typeface="Times New Roman" pitchFamily="18" charset="0"/>
                <a:cs typeface="Times New Roman" pitchFamily="18" charset="0"/>
              </a:rPr>
              <a:t>tra</a:t>
            </a:r>
            <a:r>
              <a:rPr lang="en-US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>
                <a:latin typeface="Times New Roman" pitchFamily="18" charset="0"/>
                <a:cs typeface="Times New Roman" pitchFamily="18" charset="0"/>
              </a:rPr>
              <a:t>dịch</a:t>
            </a:r>
            <a:r>
              <a:rPr lang="en-US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>
                <a:latin typeface="Times New Roman" pitchFamily="18" charset="0"/>
                <a:cs typeface="Times New Roman" pitchFamily="18" charset="0"/>
              </a:rPr>
              <a:t>tễ</a:t>
            </a:r>
            <a:r>
              <a:rPr lang="en-US" sz="23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300" dirty="0" err="1">
                <a:latin typeface="Times New Roman" pitchFamily="18" charset="0"/>
                <a:cs typeface="Times New Roman" pitchFamily="18" charset="0"/>
              </a:rPr>
              <a:t>lấy</a:t>
            </a:r>
            <a:r>
              <a:rPr lang="en-US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>
                <a:latin typeface="Times New Roman" pitchFamily="18" charset="0"/>
                <a:cs typeface="Times New Roman" pitchFamily="18" charset="0"/>
              </a:rPr>
              <a:t>mẫu</a:t>
            </a:r>
            <a:r>
              <a:rPr lang="en-US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>
                <a:latin typeface="Times New Roman" pitchFamily="18" charset="0"/>
                <a:cs typeface="Times New Roman" pitchFamily="18" charset="0"/>
              </a:rPr>
              <a:t>xét</a:t>
            </a:r>
            <a:r>
              <a:rPr lang="en-US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>
                <a:latin typeface="Times New Roman" pitchFamily="18" charset="0"/>
                <a:cs typeface="Times New Roman" pitchFamily="18" charset="0"/>
              </a:rPr>
              <a:t>nghiệm</a:t>
            </a:r>
            <a:r>
              <a:rPr lang="en-US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>
                <a:latin typeface="Times New Roman" pitchFamily="18" charset="0"/>
                <a:cs typeface="Times New Roman" pitchFamily="18" charset="0"/>
              </a:rPr>
              <a:t>tất</a:t>
            </a:r>
            <a:r>
              <a:rPr lang="en-US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>
                <a:latin typeface="Times New Roman" pitchFamily="18" charset="0"/>
                <a:cs typeface="Times New Roman" pitchFamily="18" charset="0"/>
              </a:rPr>
              <a:t>cả</a:t>
            </a:r>
            <a:r>
              <a:rPr lang="en-US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>
                <a:latin typeface="Times New Roman" pitchFamily="18" charset="0"/>
                <a:cs typeface="Times New Roman" pitchFamily="18" charset="0"/>
              </a:rPr>
              <a:t>trường</a:t>
            </a:r>
            <a:r>
              <a:rPr lang="en-US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>
                <a:latin typeface="Times New Roman" pitchFamily="18" charset="0"/>
                <a:cs typeface="Times New Roman" pitchFamily="18" charset="0"/>
              </a:rPr>
              <a:t>hợp</a:t>
            </a:r>
            <a:r>
              <a:rPr lang="en-US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>
                <a:latin typeface="Times New Roman" pitchFamily="18" charset="0"/>
                <a:cs typeface="Times New Roman" pitchFamily="18" charset="0"/>
              </a:rPr>
              <a:t>bệnh</a:t>
            </a:r>
            <a:r>
              <a:rPr lang="en-US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>
                <a:latin typeface="Times New Roman" pitchFamily="18" charset="0"/>
                <a:cs typeface="Times New Roman" pitchFamily="18" charset="0"/>
              </a:rPr>
              <a:t>nghi</a:t>
            </a:r>
            <a:r>
              <a:rPr lang="en-US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>
                <a:latin typeface="Times New Roman" pitchFamily="18" charset="0"/>
                <a:cs typeface="Times New Roman" pitchFamily="18" charset="0"/>
              </a:rPr>
              <a:t>ngờ</a:t>
            </a:r>
            <a:r>
              <a:rPr lang="en-US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>
                <a:latin typeface="Times New Roman" pitchFamily="18" charset="0"/>
                <a:cs typeface="Times New Roman" pitchFamily="18" charset="0"/>
              </a:rPr>
              <a:t>theo</a:t>
            </a:r>
            <a:r>
              <a:rPr lang="en-US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>
                <a:latin typeface="Times New Roman" pitchFamily="18" charset="0"/>
                <a:cs typeface="Times New Roman" pitchFamily="18" charset="0"/>
              </a:rPr>
              <a:t>định</a:t>
            </a:r>
            <a:r>
              <a:rPr lang="en-US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>
                <a:latin typeface="Times New Roman" pitchFamily="18" charset="0"/>
                <a:cs typeface="Times New Roman" pitchFamily="18" charset="0"/>
              </a:rPr>
              <a:t>nghĩa</a:t>
            </a:r>
            <a:r>
              <a:rPr lang="en-US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>
                <a:latin typeface="Times New Roman" pitchFamily="18" charset="0"/>
                <a:cs typeface="Times New Roman" pitchFamily="18" charset="0"/>
              </a:rPr>
              <a:t>trường</a:t>
            </a:r>
            <a:r>
              <a:rPr lang="en-US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>
                <a:latin typeface="Times New Roman" pitchFamily="18" charset="0"/>
                <a:cs typeface="Times New Roman" pitchFamily="18" charset="0"/>
              </a:rPr>
              <a:t>hợp</a:t>
            </a:r>
            <a:r>
              <a:rPr lang="en-US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>
                <a:latin typeface="Times New Roman" pitchFamily="18" charset="0"/>
                <a:cs typeface="Times New Roman" pitchFamily="18" charset="0"/>
              </a:rPr>
              <a:t>bệnh</a:t>
            </a:r>
            <a:r>
              <a:rPr lang="en-US" sz="2300" dirty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r>
              <a:rPr lang="en-US" sz="2300" dirty="0">
                <a:latin typeface="Times New Roman" pitchFamily="18" charset="0"/>
                <a:cs typeface="Times New Roman" pitchFamily="18" charset="0"/>
              </a:rPr>
              <a:t>Ở </a:t>
            </a:r>
            <a:r>
              <a:rPr lang="en-US" sz="2300" dirty="0" err="1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300" dirty="0">
                <a:latin typeface="Times New Roman" pitchFamily="18" charset="0"/>
                <a:cs typeface="Times New Roman" pitchFamily="18" charset="0"/>
              </a:rPr>
              <a:t> ổ </a:t>
            </a:r>
            <a:r>
              <a:rPr lang="en-US" sz="2300" dirty="0" err="1">
                <a:latin typeface="Times New Roman" pitchFamily="18" charset="0"/>
                <a:cs typeface="Times New Roman" pitchFamily="18" charset="0"/>
              </a:rPr>
              <a:t>dịch</a:t>
            </a:r>
            <a:r>
              <a:rPr lang="en-US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>
                <a:latin typeface="Times New Roman" pitchFamily="18" charset="0"/>
                <a:cs typeface="Times New Roman" pitchFamily="18" charset="0"/>
              </a:rPr>
              <a:t>đã</a:t>
            </a:r>
            <a:r>
              <a:rPr lang="en-US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>
                <a:latin typeface="Times New Roman" pitchFamily="18" charset="0"/>
                <a:cs typeface="Times New Roman" pitchFamily="18" charset="0"/>
              </a:rPr>
              <a:t>xác</a:t>
            </a:r>
            <a:r>
              <a:rPr lang="en-US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>
                <a:latin typeface="Times New Roman" pitchFamily="18" charset="0"/>
                <a:cs typeface="Times New Roman" pitchFamily="18" charset="0"/>
              </a:rPr>
              <a:t>định</a:t>
            </a:r>
            <a:r>
              <a:rPr lang="en-US" sz="2300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300" dirty="0" err="1">
                <a:latin typeface="Times New Roman" pitchFamily="18" charset="0"/>
                <a:cs typeface="Times New Roman" pitchFamily="18" charset="0"/>
              </a:rPr>
              <a:t>Giám</a:t>
            </a:r>
            <a:r>
              <a:rPr lang="en-US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>
                <a:latin typeface="Times New Roman" pitchFamily="18" charset="0"/>
                <a:cs typeface="Times New Roman" pitchFamily="18" charset="0"/>
              </a:rPr>
              <a:t>sát</a:t>
            </a:r>
            <a:r>
              <a:rPr lang="en-US" sz="23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300" dirty="0" err="1">
                <a:latin typeface="Times New Roman" pitchFamily="18" charset="0"/>
                <a:cs typeface="Times New Roman" pitchFamily="18" charset="0"/>
              </a:rPr>
              <a:t>điều</a:t>
            </a:r>
            <a:r>
              <a:rPr lang="en-US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>
                <a:latin typeface="Times New Roman" pitchFamily="18" charset="0"/>
                <a:cs typeface="Times New Roman" pitchFamily="18" charset="0"/>
              </a:rPr>
              <a:t>tra</a:t>
            </a:r>
            <a:r>
              <a:rPr lang="en-US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>
                <a:latin typeface="Times New Roman" pitchFamily="18" charset="0"/>
                <a:cs typeface="Times New Roman" pitchFamily="18" charset="0"/>
              </a:rPr>
              <a:t>dịch</a:t>
            </a:r>
            <a:r>
              <a:rPr lang="en-US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>
                <a:latin typeface="Times New Roman" pitchFamily="18" charset="0"/>
                <a:cs typeface="Times New Roman" pitchFamily="18" charset="0"/>
              </a:rPr>
              <a:t>tễ</a:t>
            </a:r>
            <a:r>
              <a:rPr lang="en-US" sz="23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300" dirty="0" err="1">
                <a:latin typeface="Times New Roman" pitchFamily="18" charset="0"/>
                <a:cs typeface="Times New Roman" pitchFamily="18" charset="0"/>
              </a:rPr>
              <a:t>lấy</a:t>
            </a:r>
            <a:r>
              <a:rPr lang="en-US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>
                <a:latin typeface="Times New Roman" pitchFamily="18" charset="0"/>
                <a:cs typeface="Times New Roman" pitchFamily="18" charset="0"/>
              </a:rPr>
              <a:t>mẫu</a:t>
            </a:r>
            <a:r>
              <a:rPr lang="en-US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>
                <a:latin typeface="Times New Roman" pitchFamily="18" charset="0"/>
                <a:cs typeface="Times New Roman" pitchFamily="18" charset="0"/>
              </a:rPr>
              <a:t>xét</a:t>
            </a:r>
            <a:r>
              <a:rPr lang="en-US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>
                <a:latin typeface="Times New Roman" pitchFamily="18" charset="0"/>
                <a:cs typeface="Times New Roman" pitchFamily="18" charset="0"/>
              </a:rPr>
              <a:t>nghiệm</a:t>
            </a:r>
            <a:r>
              <a:rPr lang="en-US" sz="2300" dirty="0">
                <a:latin typeface="Times New Roman" pitchFamily="18" charset="0"/>
                <a:cs typeface="Times New Roman" pitchFamily="18" charset="0"/>
              </a:rPr>
              <a:t> 3-5 </a:t>
            </a:r>
            <a:r>
              <a:rPr lang="en-US" sz="2300" dirty="0" err="1">
                <a:latin typeface="Times New Roman" pitchFamily="18" charset="0"/>
                <a:cs typeface="Times New Roman" pitchFamily="18" charset="0"/>
              </a:rPr>
              <a:t>trường</a:t>
            </a:r>
            <a:r>
              <a:rPr lang="en-US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>
                <a:latin typeface="Times New Roman" pitchFamily="18" charset="0"/>
                <a:cs typeface="Times New Roman" pitchFamily="18" charset="0"/>
              </a:rPr>
              <a:t>hợp</a:t>
            </a:r>
            <a:r>
              <a:rPr lang="en-US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>
                <a:latin typeface="Times New Roman" pitchFamily="18" charset="0"/>
                <a:cs typeface="Times New Roman" pitchFamily="18" charset="0"/>
              </a:rPr>
              <a:t>bệnh</a:t>
            </a:r>
            <a:r>
              <a:rPr lang="en-US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>
                <a:latin typeface="Times New Roman" pitchFamily="18" charset="0"/>
                <a:cs typeface="Times New Roman" pitchFamily="18" charset="0"/>
              </a:rPr>
              <a:t>phát</a:t>
            </a:r>
            <a:r>
              <a:rPr lang="en-US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>
                <a:latin typeface="Times New Roman" pitchFamily="18" charset="0"/>
                <a:cs typeface="Times New Roman" pitchFamily="18" charset="0"/>
              </a:rPr>
              <a:t>hiện</a:t>
            </a:r>
            <a:r>
              <a:rPr lang="en-US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>
                <a:latin typeface="Times New Roman" pitchFamily="18" charset="0"/>
                <a:cs typeface="Times New Roman" pitchFamily="18" charset="0"/>
              </a:rPr>
              <a:t>đầu</a:t>
            </a:r>
            <a:r>
              <a:rPr lang="en-US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>
                <a:latin typeface="Times New Roman" pitchFamily="18" charset="0"/>
                <a:cs typeface="Times New Roman" pitchFamily="18" charset="0"/>
              </a:rPr>
              <a:t>tiên</a:t>
            </a:r>
            <a:r>
              <a:rPr lang="en-US" sz="23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2300" dirty="0" err="1">
                <a:latin typeface="Times New Roman" pitchFamily="18" charset="0"/>
                <a:cs typeface="Times New Roman" pitchFamily="18" charset="0"/>
              </a:rPr>
              <a:t>Điều</a:t>
            </a:r>
            <a:r>
              <a:rPr lang="en-US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>
                <a:latin typeface="Times New Roman" pitchFamily="18" charset="0"/>
                <a:cs typeface="Times New Roman" pitchFamily="18" charset="0"/>
              </a:rPr>
              <a:t>tra</a:t>
            </a:r>
            <a:r>
              <a:rPr lang="en-US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>
                <a:latin typeface="Times New Roman" pitchFamily="18" charset="0"/>
                <a:cs typeface="Times New Roman" pitchFamily="18" charset="0"/>
              </a:rPr>
              <a:t>dịch</a:t>
            </a:r>
            <a:r>
              <a:rPr lang="en-US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>
                <a:latin typeface="Times New Roman" pitchFamily="18" charset="0"/>
                <a:cs typeface="Times New Roman" pitchFamily="18" charset="0"/>
              </a:rPr>
              <a:t>tễ</a:t>
            </a:r>
            <a:r>
              <a:rPr lang="en-US" sz="23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300" dirty="0" err="1">
                <a:latin typeface="Times New Roman" pitchFamily="18" charset="0"/>
                <a:cs typeface="Times New Roman" pitchFamily="18" charset="0"/>
              </a:rPr>
              <a:t>lấy</a:t>
            </a:r>
            <a:r>
              <a:rPr lang="en-US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>
                <a:latin typeface="Times New Roman" pitchFamily="18" charset="0"/>
                <a:cs typeface="Times New Roman" pitchFamily="18" charset="0"/>
              </a:rPr>
              <a:t>mẫu</a:t>
            </a:r>
            <a:r>
              <a:rPr lang="en-US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>
                <a:latin typeface="Times New Roman" pitchFamily="18" charset="0"/>
                <a:cs typeface="Times New Roman" pitchFamily="18" charset="0"/>
              </a:rPr>
              <a:t>xét</a:t>
            </a:r>
            <a:r>
              <a:rPr lang="en-US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>
                <a:latin typeface="Times New Roman" pitchFamily="18" charset="0"/>
                <a:cs typeface="Times New Roman" pitchFamily="18" charset="0"/>
              </a:rPr>
              <a:t>nghiệm</a:t>
            </a:r>
            <a:r>
              <a:rPr lang="en-US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>
                <a:latin typeface="Times New Roman" pitchFamily="18" charset="0"/>
                <a:cs typeface="Times New Roman" pitchFamily="18" charset="0"/>
              </a:rPr>
              <a:t>bệnh</a:t>
            </a:r>
            <a:r>
              <a:rPr lang="en-US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>
                <a:latin typeface="Times New Roman" pitchFamily="18" charset="0"/>
                <a:cs typeface="Times New Roman" pitchFamily="18" charset="0"/>
              </a:rPr>
              <a:t>nhân</a:t>
            </a:r>
            <a:r>
              <a:rPr lang="en-US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>
                <a:latin typeface="Times New Roman" pitchFamily="18" charset="0"/>
                <a:cs typeface="Times New Roman" pitchFamily="18" charset="0"/>
              </a:rPr>
              <a:t>viêm</a:t>
            </a:r>
            <a:r>
              <a:rPr lang="en-US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>
                <a:latin typeface="Times New Roman" pitchFamily="18" charset="0"/>
                <a:cs typeface="Times New Roman" pitchFamily="18" charset="0"/>
              </a:rPr>
              <a:t>đường</a:t>
            </a:r>
            <a:r>
              <a:rPr lang="en-US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>
                <a:latin typeface="Times New Roman" pitchFamily="18" charset="0"/>
                <a:cs typeface="Times New Roman" pitchFamily="18" charset="0"/>
              </a:rPr>
              <a:t>hô</a:t>
            </a:r>
            <a:r>
              <a:rPr lang="en-US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>
                <a:latin typeface="Times New Roman" pitchFamily="18" charset="0"/>
                <a:cs typeface="Times New Roman" pitchFamily="18" charset="0"/>
              </a:rPr>
              <a:t>hấp</a:t>
            </a:r>
            <a:r>
              <a:rPr lang="en-US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>
                <a:latin typeface="Times New Roman" pitchFamily="18" charset="0"/>
                <a:cs typeface="Times New Roman" pitchFamily="18" charset="0"/>
              </a:rPr>
              <a:t>cấp</a:t>
            </a:r>
            <a:r>
              <a:rPr lang="en-US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>
                <a:latin typeface="Times New Roman" pitchFamily="18" charset="0"/>
                <a:cs typeface="Times New Roman" pitchFamily="18" charset="0"/>
              </a:rPr>
              <a:t>nặng</a:t>
            </a:r>
            <a:r>
              <a:rPr lang="en-US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>
                <a:latin typeface="Times New Roman" pitchFamily="18" charset="0"/>
                <a:cs typeface="Times New Roman" pitchFamily="18" charset="0"/>
              </a:rPr>
              <a:t>nhập</a:t>
            </a:r>
            <a:r>
              <a:rPr lang="en-US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>
                <a:latin typeface="Times New Roman" pitchFamily="18" charset="0"/>
                <a:cs typeface="Times New Roman" pitchFamily="18" charset="0"/>
              </a:rPr>
              <a:t>viện</a:t>
            </a:r>
            <a:r>
              <a:rPr lang="en-US" sz="23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2300" dirty="0">
                <a:latin typeface="Times New Roman" pitchFamily="18" charset="0"/>
                <a:cs typeface="Times New Roman" pitchFamily="18" charset="0"/>
              </a:rPr>
              <a:t>Ở </a:t>
            </a:r>
            <a:r>
              <a:rPr lang="en-US" sz="2300" dirty="0" err="1">
                <a:latin typeface="Times New Roman" pitchFamily="18" charset="0"/>
                <a:cs typeface="Times New Roman" pitchFamily="18" charset="0"/>
              </a:rPr>
              <a:t>cả</a:t>
            </a:r>
            <a:r>
              <a:rPr lang="en-US" sz="2300" dirty="0">
                <a:latin typeface="Times New Roman" pitchFamily="18" charset="0"/>
                <a:cs typeface="Times New Roman" pitchFamily="18" charset="0"/>
              </a:rPr>
              <a:t> 3 </a:t>
            </a:r>
            <a:r>
              <a:rPr lang="en-US" sz="2300" dirty="0" err="1">
                <a:latin typeface="Times New Roman" pitchFamily="18" charset="0"/>
                <a:cs typeface="Times New Roman" pitchFamily="18" charset="0"/>
              </a:rPr>
              <a:t>tình</a:t>
            </a:r>
            <a:r>
              <a:rPr lang="en-US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>
                <a:latin typeface="Times New Roman" pitchFamily="18" charset="0"/>
                <a:cs typeface="Times New Roman" pitchFamily="18" charset="0"/>
              </a:rPr>
              <a:t>huống</a:t>
            </a:r>
            <a:r>
              <a:rPr lang="en-US" sz="23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300" dirty="0" err="1">
                <a:latin typeface="Times New Roman" pitchFamily="18" charset="0"/>
                <a:cs typeface="Times New Roman" pitchFamily="18" charset="0"/>
              </a:rPr>
              <a:t>tất</a:t>
            </a:r>
            <a:r>
              <a:rPr lang="en-US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>
                <a:latin typeface="Times New Roman" pitchFamily="18" charset="0"/>
                <a:cs typeface="Times New Roman" pitchFamily="18" charset="0"/>
              </a:rPr>
              <a:t>cả</a:t>
            </a:r>
            <a:r>
              <a:rPr lang="en-US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>
                <a:latin typeface="Times New Roman" pitchFamily="18" charset="0"/>
                <a:cs typeface="Times New Roman" pitchFamily="18" charset="0"/>
              </a:rPr>
              <a:t>trường</a:t>
            </a:r>
            <a:r>
              <a:rPr lang="en-US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>
                <a:latin typeface="Times New Roman" pitchFamily="18" charset="0"/>
                <a:cs typeface="Times New Roman" pitchFamily="18" charset="0"/>
              </a:rPr>
              <a:t>hợp</a:t>
            </a:r>
            <a:r>
              <a:rPr lang="en-US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>
                <a:latin typeface="Times New Roman" pitchFamily="18" charset="0"/>
                <a:cs typeface="Times New Roman" pitchFamily="18" charset="0"/>
              </a:rPr>
              <a:t>tử</a:t>
            </a:r>
            <a:r>
              <a:rPr lang="en-US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>
                <a:latin typeface="Times New Roman" pitchFamily="18" charset="0"/>
                <a:cs typeface="Times New Roman" pitchFamily="18" charset="0"/>
              </a:rPr>
              <a:t>vong</a:t>
            </a:r>
            <a:r>
              <a:rPr lang="en-US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>
                <a:latin typeface="Times New Roman" pitchFamily="18" charset="0"/>
                <a:cs typeface="Times New Roman" pitchFamily="18" charset="0"/>
              </a:rPr>
              <a:t>nghi</a:t>
            </a:r>
            <a:r>
              <a:rPr lang="en-US" sz="2300" dirty="0">
                <a:latin typeface="Times New Roman" pitchFamily="18" charset="0"/>
                <a:cs typeface="Times New Roman" pitchFamily="18" charset="0"/>
              </a:rPr>
              <a:t> do </a:t>
            </a:r>
            <a:r>
              <a:rPr lang="en-US" sz="2300" dirty="0" err="1">
                <a:latin typeface="Times New Roman" pitchFamily="18" charset="0"/>
                <a:cs typeface="Times New Roman" pitchFamily="18" charset="0"/>
              </a:rPr>
              <a:t>mắc</a:t>
            </a:r>
            <a:r>
              <a:rPr lang="en-US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>
                <a:latin typeface="Times New Roman" pitchFamily="18" charset="0"/>
                <a:cs typeface="Times New Roman" pitchFamily="18" charset="0"/>
              </a:rPr>
              <a:t>nCoV</a:t>
            </a:r>
            <a:r>
              <a:rPr lang="en-US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>
                <a:latin typeface="Times New Roman" pitchFamily="18" charset="0"/>
                <a:cs typeface="Times New Roman" pitchFamily="18" charset="0"/>
              </a:rPr>
              <a:t>đều</a:t>
            </a:r>
            <a:r>
              <a:rPr lang="en-US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>
                <a:latin typeface="Times New Roman" pitchFamily="18" charset="0"/>
                <a:cs typeface="Times New Roman" pitchFamily="18" charset="0"/>
              </a:rPr>
              <a:t>phải</a:t>
            </a:r>
            <a:r>
              <a:rPr lang="en-US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>
                <a:latin typeface="Times New Roman" pitchFamily="18" charset="0"/>
                <a:cs typeface="Times New Roman" pitchFamily="18" charset="0"/>
              </a:rPr>
              <a:t>điều</a:t>
            </a:r>
            <a:r>
              <a:rPr lang="en-US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>
                <a:latin typeface="Times New Roman" pitchFamily="18" charset="0"/>
                <a:cs typeface="Times New Roman" pitchFamily="18" charset="0"/>
              </a:rPr>
              <a:t>tra</a:t>
            </a:r>
            <a:r>
              <a:rPr lang="en-US" sz="23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300" dirty="0" err="1">
                <a:latin typeface="Times New Roman" pitchFamily="18" charset="0"/>
                <a:cs typeface="Times New Roman" pitchFamily="18" charset="0"/>
              </a:rPr>
              <a:t>báo</a:t>
            </a:r>
            <a:r>
              <a:rPr lang="en-US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>
                <a:latin typeface="Times New Roman" pitchFamily="18" charset="0"/>
                <a:cs typeface="Times New Roman" pitchFamily="18" charset="0"/>
              </a:rPr>
              <a:t>cáo</a:t>
            </a:r>
            <a:r>
              <a:rPr lang="en-US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>
                <a:latin typeface="Times New Roman" pitchFamily="18" charset="0"/>
                <a:cs typeface="Times New Roman" pitchFamily="18" charset="0"/>
              </a:rPr>
              <a:t>lấy</a:t>
            </a:r>
            <a:r>
              <a:rPr lang="en-US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>
                <a:latin typeface="Times New Roman" pitchFamily="18" charset="0"/>
                <a:cs typeface="Times New Roman" pitchFamily="18" charset="0"/>
              </a:rPr>
              <a:t>mẫu</a:t>
            </a:r>
            <a:r>
              <a:rPr lang="en-US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>
                <a:latin typeface="Times New Roman" pitchFamily="18" charset="0"/>
                <a:cs typeface="Times New Roman" pitchFamily="18" charset="0"/>
              </a:rPr>
              <a:t>bệnh</a:t>
            </a:r>
            <a:r>
              <a:rPr lang="en-US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>
                <a:latin typeface="Times New Roman" pitchFamily="18" charset="0"/>
                <a:cs typeface="Times New Roman" pitchFamily="18" charset="0"/>
              </a:rPr>
              <a:t>phẩm</a:t>
            </a:r>
            <a:r>
              <a:rPr lang="en-US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>
                <a:latin typeface="Times New Roman" pitchFamily="18" charset="0"/>
                <a:cs typeface="Times New Roman" pitchFamily="18" charset="0"/>
              </a:rPr>
              <a:t>xét</a:t>
            </a:r>
            <a:r>
              <a:rPr lang="en-US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>
                <a:latin typeface="Times New Roman" pitchFamily="18" charset="0"/>
                <a:cs typeface="Times New Roman" pitchFamily="18" charset="0"/>
              </a:rPr>
              <a:t>nghiệm</a:t>
            </a:r>
            <a:r>
              <a:rPr lang="en-US" sz="23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2300" dirty="0" err="1">
                <a:latin typeface="Times New Roman" pitchFamily="18" charset="0"/>
                <a:cs typeface="Times New Roman" pitchFamily="18" charset="0"/>
              </a:rPr>
              <a:t>Tiếp</a:t>
            </a:r>
            <a:r>
              <a:rPr lang="en-US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>
                <a:latin typeface="Times New Roman" pitchFamily="18" charset="0"/>
                <a:cs typeface="Times New Roman" pitchFamily="18" charset="0"/>
              </a:rPr>
              <a:t>tục</a:t>
            </a:r>
            <a:r>
              <a:rPr lang="en-US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>
                <a:latin typeface="Times New Roman" pitchFamily="18" charset="0"/>
                <a:cs typeface="Times New Roman" pitchFamily="18" charset="0"/>
              </a:rPr>
              <a:t>duy</a:t>
            </a:r>
            <a:r>
              <a:rPr lang="en-US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>
                <a:latin typeface="Times New Roman" pitchFamily="18" charset="0"/>
                <a:cs typeface="Times New Roman" pitchFamily="18" charset="0"/>
              </a:rPr>
              <a:t>trì</a:t>
            </a:r>
            <a:r>
              <a:rPr lang="en-US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>
                <a:latin typeface="Times New Roman" pitchFamily="18" charset="0"/>
                <a:cs typeface="Times New Roman" pitchFamily="18" charset="0"/>
              </a:rPr>
              <a:t>việc</a:t>
            </a:r>
            <a:r>
              <a:rPr lang="en-US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>
                <a:latin typeface="Times New Roman" pitchFamily="18" charset="0"/>
                <a:cs typeface="Times New Roman" pitchFamily="18" charset="0"/>
              </a:rPr>
              <a:t>giám</a:t>
            </a:r>
            <a:r>
              <a:rPr lang="en-US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>
                <a:latin typeface="Times New Roman" pitchFamily="18" charset="0"/>
                <a:cs typeface="Times New Roman" pitchFamily="18" charset="0"/>
              </a:rPr>
              <a:t>sát</a:t>
            </a:r>
            <a:r>
              <a:rPr lang="en-US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>
                <a:latin typeface="Times New Roman" pitchFamily="18" charset="0"/>
                <a:cs typeface="Times New Roman" pitchFamily="18" charset="0"/>
              </a:rPr>
              <a:t>tại</a:t>
            </a:r>
            <a:r>
              <a:rPr lang="en-US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>
                <a:latin typeface="Times New Roman" pitchFamily="18" charset="0"/>
                <a:cs typeface="Times New Roman" pitchFamily="18" charset="0"/>
              </a:rPr>
              <a:t>cơ</a:t>
            </a:r>
            <a:r>
              <a:rPr lang="en-US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>
                <a:latin typeface="Times New Roman" pitchFamily="18" charset="0"/>
                <a:cs typeface="Times New Roman" pitchFamily="18" charset="0"/>
              </a:rPr>
              <a:t>sở</a:t>
            </a:r>
            <a:r>
              <a:rPr lang="en-US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>
                <a:latin typeface="Times New Roman" pitchFamily="18" charset="0"/>
                <a:cs typeface="Times New Roman" pitchFamily="18" charset="0"/>
              </a:rPr>
              <a:t>điều</a:t>
            </a:r>
            <a:r>
              <a:rPr lang="en-US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>
                <a:latin typeface="Times New Roman" pitchFamily="18" charset="0"/>
                <a:cs typeface="Times New Roman" pitchFamily="18" charset="0"/>
              </a:rPr>
              <a:t>trị</a:t>
            </a:r>
            <a:r>
              <a:rPr lang="en-US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>
                <a:latin typeface="Times New Roman" pitchFamily="18" charset="0"/>
                <a:cs typeface="Times New Roman" pitchFamily="18" charset="0"/>
              </a:rPr>
              <a:t>tại</a:t>
            </a:r>
            <a:r>
              <a:rPr lang="en-US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>
                <a:latin typeface="Times New Roman" pitchFamily="18" charset="0"/>
                <a:cs typeface="Times New Roman" pitchFamily="18" charset="0"/>
              </a:rPr>
              <a:t>cộng</a:t>
            </a:r>
            <a:r>
              <a:rPr lang="en-US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 smtClean="0">
                <a:latin typeface="Times New Roman" pitchFamily="18" charset="0"/>
                <a:cs typeface="Times New Roman" pitchFamily="18" charset="0"/>
              </a:rPr>
              <a:t>đồng</a:t>
            </a:r>
            <a:endParaRPr lang="en-US" sz="23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en-US" sz="2300" dirty="0"/>
          </a:p>
          <a:p>
            <a:pPr marL="0" indent="0"/>
            <a:endParaRPr lang="vi-VN" sz="2300" dirty="0"/>
          </a:p>
        </p:txBody>
      </p:sp>
      <p:sp>
        <p:nvSpPr>
          <p:cNvPr id="34819" name="Title 1"/>
          <p:cNvSpPr txBox="1">
            <a:spLocks/>
          </p:cNvSpPr>
          <p:nvPr/>
        </p:nvSpPr>
        <p:spPr bwMode="auto">
          <a:xfrm>
            <a:off x="622300" y="22860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pt-BR" altLang="vi-VN" sz="3200" b="1" dirty="0">
                <a:latin typeface="Times New Roman" pitchFamily="18" charset="0"/>
                <a:cs typeface="Times New Roman" pitchFamily="18" charset="0"/>
              </a:rPr>
              <a:t>NỘI DUNG GIÁM SÁT </a:t>
            </a:r>
            <a:r>
              <a:rPr lang="vi-VN" altLang="vi-VN" sz="3200" b="1" dirty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altLang="vi-VN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t-BR" altLang="vi-VN" sz="3200" b="1" dirty="0">
                <a:latin typeface="Times New Roman" pitchFamily="18" charset="0"/>
                <a:cs typeface="Times New Roman" pitchFamily="18" charset="0"/>
              </a:rPr>
              <a:t>TÌNH HUỐNG 03</a:t>
            </a:r>
            <a:endParaRPr lang="vi-VN" altLang="vi-VN" sz="3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Content Placeholder 2"/>
          <p:cNvSpPr>
            <a:spLocks noGrp="1"/>
          </p:cNvSpPr>
          <p:nvPr>
            <p:ph idx="1"/>
          </p:nvPr>
        </p:nvSpPr>
        <p:spPr>
          <a:xfrm>
            <a:off x="533400" y="1295400"/>
            <a:ext cx="8229600" cy="3352800"/>
          </a:xfrm>
        </p:spPr>
        <p:txBody>
          <a:bodyPr/>
          <a:lstStyle/>
          <a:p>
            <a:pPr marL="0" indent="0" algn="ctr">
              <a:buFont typeface="Arial" pitchFamily="34" charset="0"/>
              <a:buNone/>
            </a:pPr>
            <a:r>
              <a:rPr lang="en-US" altLang="vi-VN" sz="4000" b="1" dirty="0">
                <a:latin typeface="Times New Roman" pitchFamily="18" charset="0"/>
                <a:cs typeface="Times New Roman" pitchFamily="18" charset="0"/>
              </a:rPr>
              <a:t>MỘT SỐ THÔNG TIN CHUNG </a:t>
            </a:r>
          </a:p>
          <a:p>
            <a:pPr marL="0" indent="0" algn="ctr">
              <a:buFont typeface="Arial" pitchFamily="34" charset="0"/>
              <a:buNone/>
            </a:pPr>
            <a:r>
              <a:rPr lang="en-US" altLang="vi-VN" sz="4000" b="1" dirty="0">
                <a:latin typeface="Times New Roman" pitchFamily="18" charset="0"/>
                <a:cs typeface="Times New Roman" pitchFamily="18" charset="0"/>
              </a:rPr>
              <a:t>VỀ BỆNH VIÊM Đ</a:t>
            </a:r>
            <a:r>
              <a:rPr lang="vi-VN" altLang="vi-VN" sz="4000" b="1" dirty="0">
                <a:latin typeface="Times New Roman" pitchFamily="18" charset="0"/>
                <a:cs typeface="Times New Roman" pitchFamily="18" charset="0"/>
              </a:rPr>
              <a:t>Ư</a:t>
            </a:r>
            <a:r>
              <a:rPr lang="en-GB" altLang="vi-VN" sz="4000" b="1" dirty="0">
                <a:latin typeface="Times New Roman" pitchFamily="18" charset="0"/>
                <a:cs typeface="Times New Roman" pitchFamily="18" charset="0"/>
              </a:rPr>
              <a:t>ỜNG HÔ HẤP CẤP DO CHỦNG MỚI CỦA </a:t>
            </a:r>
            <a:endParaRPr lang="en-GB" altLang="vi-VN" sz="40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Font typeface="Arial" pitchFamily="34" charset="0"/>
              <a:buNone/>
            </a:pPr>
            <a:r>
              <a:rPr lang="en-GB" altLang="vi-VN" sz="4000" b="1" dirty="0" smtClean="0">
                <a:latin typeface="Times New Roman" pitchFamily="18" charset="0"/>
                <a:cs typeface="Times New Roman" pitchFamily="18" charset="0"/>
              </a:rPr>
              <a:t>VI </a:t>
            </a:r>
            <a:r>
              <a:rPr lang="en-GB" altLang="vi-VN" sz="4000" b="1" dirty="0">
                <a:latin typeface="Times New Roman" pitchFamily="18" charset="0"/>
                <a:cs typeface="Times New Roman" pitchFamily="18" charset="0"/>
              </a:rPr>
              <a:t>RÚT CORONA </a:t>
            </a:r>
            <a:endParaRPr lang="en-GB" altLang="vi-VN" sz="40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Font typeface="Arial" pitchFamily="34" charset="0"/>
              <a:buNone/>
            </a:pPr>
            <a:r>
              <a:rPr lang="en-GB" altLang="vi-VN" sz="4000" b="1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GB" altLang="vi-VN" sz="4000" b="1" dirty="0">
                <a:latin typeface="Times New Roman" pitchFamily="18" charset="0"/>
                <a:cs typeface="Times New Roman" pitchFamily="18" charset="0"/>
              </a:rPr>
              <a:t>Novel Corona Virus - </a:t>
            </a:r>
            <a:r>
              <a:rPr lang="en-GB" altLang="vi-VN" sz="4000" b="1" dirty="0" err="1">
                <a:latin typeface="Times New Roman" pitchFamily="18" charset="0"/>
                <a:cs typeface="Times New Roman" pitchFamily="18" charset="0"/>
              </a:rPr>
              <a:t>nCoV</a:t>
            </a:r>
            <a:r>
              <a:rPr lang="en-GB" altLang="vi-VN" sz="4000" b="1" dirty="0">
                <a:latin typeface="Times New Roman" pitchFamily="18" charset="0"/>
                <a:cs typeface="Times New Roman" pitchFamily="18" charset="0"/>
              </a:rPr>
              <a:t>)</a:t>
            </a:r>
            <a:endParaRPr lang="vi-VN" altLang="vi-VN" sz="40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Title 1"/>
          <p:cNvSpPr>
            <a:spLocks noGrp="1"/>
          </p:cNvSpPr>
          <p:nvPr>
            <p:ph type="title"/>
          </p:nvPr>
        </p:nvSpPr>
        <p:spPr>
          <a:xfrm>
            <a:off x="228600" y="274638"/>
            <a:ext cx="8763000" cy="1143000"/>
          </a:xfrm>
        </p:spPr>
        <p:txBody>
          <a:bodyPr/>
          <a:lstStyle/>
          <a:p>
            <a:r>
              <a:rPr lang="pt-BR" altLang="vi-VN" sz="3100" b="1" dirty="0">
                <a:latin typeface="Times New Roman" pitchFamily="18" charset="0"/>
                <a:cs typeface="Times New Roman" pitchFamily="18" charset="0"/>
              </a:rPr>
              <a:t>NỘI DUNG GIÁM SÁT-THÔNG TIN BÁO CÁO</a:t>
            </a:r>
            <a:endParaRPr lang="vi-VN" altLang="vi-VN" sz="31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91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vi-VN" sz="2500" dirty="0" err="1">
                <a:latin typeface="Times New Roman" pitchFamily="18" charset="0"/>
                <a:cs typeface="Times New Roman" pitchFamily="18" charset="0"/>
              </a:rPr>
              <a:t>Thực</a:t>
            </a:r>
            <a:r>
              <a:rPr lang="en-US" altLang="vi-VN" sz="2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500" dirty="0" err="1">
                <a:latin typeface="Times New Roman" pitchFamily="18" charset="0"/>
                <a:cs typeface="Times New Roman" pitchFamily="18" charset="0"/>
              </a:rPr>
              <a:t>hiện</a:t>
            </a:r>
            <a:r>
              <a:rPr lang="en-US" altLang="vi-VN" sz="2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500" dirty="0" err="1">
                <a:latin typeface="Times New Roman" pitchFamily="18" charset="0"/>
                <a:cs typeface="Times New Roman" pitchFamily="18" charset="0"/>
              </a:rPr>
              <a:t>thông</a:t>
            </a:r>
            <a:r>
              <a:rPr lang="en-US" altLang="vi-VN" sz="2500" dirty="0">
                <a:latin typeface="Times New Roman" pitchFamily="18" charset="0"/>
                <a:cs typeface="Times New Roman" pitchFamily="18" charset="0"/>
              </a:rPr>
              <a:t> tin, </a:t>
            </a:r>
            <a:r>
              <a:rPr lang="en-US" altLang="vi-VN" sz="2500" dirty="0" err="1">
                <a:latin typeface="Times New Roman" pitchFamily="18" charset="0"/>
                <a:cs typeface="Times New Roman" pitchFamily="18" charset="0"/>
              </a:rPr>
              <a:t>báo</a:t>
            </a:r>
            <a:r>
              <a:rPr lang="en-US" altLang="vi-VN" sz="2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500" dirty="0" err="1">
                <a:latin typeface="Times New Roman" pitchFamily="18" charset="0"/>
                <a:cs typeface="Times New Roman" pitchFamily="18" charset="0"/>
              </a:rPr>
              <a:t>cáo</a:t>
            </a:r>
            <a:r>
              <a:rPr lang="en-US" altLang="vi-VN" sz="2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500" dirty="0" err="1">
                <a:latin typeface="Times New Roman" pitchFamily="18" charset="0"/>
                <a:cs typeface="Times New Roman" pitchFamily="18" charset="0"/>
              </a:rPr>
              <a:t>đối</a:t>
            </a:r>
            <a:r>
              <a:rPr lang="en-US" altLang="vi-VN" sz="2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500" dirty="0" err="1"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altLang="vi-VN" sz="2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500" dirty="0" err="1">
                <a:latin typeface="Times New Roman" pitchFamily="18" charset="0"/>
                <a:cs typeface="Times New Roman" pitchFamily="18" charset="0"/>
              </a:rPr>
              <a:t>bệnh</a:t>
            </a:r>
            <a:r>
              <a:rPr lang="en-US" altLang="vi-VN" sz="2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500" dirty="0" err="1">
                <a:latin typeface="Times New Roman" pitchFamily="18" charset="0"/>
                <a:cs typeface="Times New Roman" pitchFamily="18" charset="0"/>
              </a:rPr>
              <a:t>truyền</a:t>
            </a:r>
            <a:r>
              <a:rPr lang="en-US" altLang="vi-VN" sz="2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500" dirty="0" err="1">
                <a:latin typeface="Times New Roman" pitchFamily="18" charset="0"/>
                <a:cs typeface="Times New Roman" pitchFamily="18" charset="0"/>
              </a:rPr>
              <a:t>nhiễm</a:t>
            </a:r>
            <a:r>
              <a:rPr lang="en-US" altLang="vi-VN" sz="2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500" dirty="0" err="1">
                <a:latin typeface="Times New Roman" pitchFamily="18" charset="0"/>
                <a:cs typeface="Times New Roman" pitchFamily="18" charset="0"/>
              </a:rPr>
              <a:t>nhóm</a:t>
            </a:r>
            <a:r>
              <a:rPr lang="en-US" altLang="vi-VN" sz="2500" dirty="0">
                <a:latin typeface="Times New Roman" pitchFamily="18" charset="0"/>
                <a:cs typeface="Times New Roman" pitchFamily="18" charset="0"/>
              </a:rPr>
              <a:t> A </a:t>
            </a:r>
            <a:r>
              <a:rPr lang="en-US" altLang="vi-VN" sz="2500" dirty="0" err="1">
                <a:latin typeface="Times New Roman" pitchFamily="18" charset="0"/>
                <a:cs typeface="Times New Roman" pitchFamily="18" charset="0"/>
              </a:rPr>
              <a:t>theo</a:t>
            </a:r>
            <a:r>
              <a:rPr lang="en-US" altLang="vi-VN" sz="2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500" dirty="0" err="1">
                <a:latin typeface="Times New Roman" pitchFamily="18" charset="0"/>
                <a:cs typeface="Times New Roman" pitchFamily="18" charset="0"/>
              </a:rPr>
              <a:t>quy</a:t>
            </a:r>
            <a:r>
              <a:rPr lang="en-US" altLang="vi-VN" sz="2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500" dirty="0" err="1">
                <a:latin typeface="Times New Roman" pitchFamily="18" charset="0"/>
                <a:cs typeface="Times New Roman" pitchFamily="18" charset="0"/>
              </a:rPr>
              <a:t>định</a:t>
            </a:r>
            <a:r>
              <a:rPr lang="en-US" altLang="vi-VN" sz="2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500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altLang="vi-VN" sz="2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500" dirty="0" err="1">
                <a:latin typeface="Times New Roman" pitchFamily="18" charset="0"/>
                <a:cs typeface="Times New Roman" pitchFamily="18" charset="0"/>
              </a:rPr>
              <a:t>Luật</a:t>
            </a:r>
            <a:r>
              <a:rPr lang="en-US" altLang="vi-VN" sz="2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500" dirty="0" err="1">
                <a:latin typeface="Times New Roman" pitchFamily="18" charset="0"/>
                <a:cs typeface="Times New Roman" pitchFamily="18" charset="0"/>
              </a:rPr>
              <a:t>phòng</a:t>
            </a:r>
            <a:r>
              <a:rPr lang="en-US" altLang="vi-VN" sz="25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altLang="vi-VN" sz="2500" dirty="0" err="1">
                <a:latin typeface="Times New Roman" pitchFamily="18" charset="0"/>
                <a:cs typeface="Times New Roman" pitchFamily="18" charset="0"/>
              </a:rPr>
              <a:t>chống</a:t>
            </a:r>
            <a:r>
              <a:rPr lang="en-US" altLang="vi-VN" sz="2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500" dirty="0" err="1">
                <a:latin typeface="Times New Roman" pitchFamily="18" charset="0"/>
                <a:cs typeface="Times New Roman" pitchFamily="18" charset="0"/>
              </a:rPr>
              <a:t>bệnh</a:t>
            </a:r>
            <a:r>
              <a:rPr lang="en-US" altLang="vi-VN" sz="2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500" dirty="0" err="1">
                <a:latin typeface="Times New Roman" pitchFamily="18" charset="0"/>
                <a:cs typeface="Times New Roman" pitchFamily="18" charset="0"/>
              </a:rPr>
              <a:t>truyền</a:t>
            </a:r>
            <a:r>
              <a:rPr lang="en-US" altLang="vi-VN" sz="2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500" dirty="0" err="1">
                <a:latin typeface="Times New Roman" pitchFamily="18" charset="0"/>
                <a:cs typeface="Times New Roman" pitchFamily="18" charset="0"/>
              </a:rPr>
              <a:t>nhiễm</a:t>
            </a:r>
            <a:r>
              <a:rPr lang="en-US" altLang="vi-VN" sz="2500" dirty="0">
                <a:latin typeface="Times New Roman" pitchFamily="18" charset="0"/>
                <a:cs typeface="Times New Roman" pitchFamily="18" charset="0"/>
              </a:rPr>
              <a:t>; </a:t>
            </a:r>
            <a:r>
              <a:rPr lang="en-US" altLang="vi-VN" sz="2500" dirty="0" err="1">
                <a:latin typeface="Times New Roman" pitchFamily="18" charset="0"/>
                <a:cs typeface="Times New Roman" pitchFamily="18" charset="0"/>
              </a:rPr>
              <a:t>Thông</a:t>
            </a:r>
            <a:r>
              <a:rPr lang="en-US" altLang="vi-VN" sz="2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500" dirty="0" err="1">
                <a:latin typeface="Times New Roman" pitchFamily="18" charset="0"/>
                <a:cs typeface="Times New Roman" pitchFamily="18" charset="0"/>
              </a:rPr>
              <a:t>tư</a:t>
            </a:r>
            <a:r>
              <a:rPr lang="en-US" altLang="vi-VN" sz="2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500" dirty="0" err="1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altLang="vi-VN" sz="2500" dirty="0">
                <a:latin typeface="Times New Roman" pitchFamily="18" charset="0"/>
                <a:cs typeface="Times New Roman" pitchFamily="18" charset="0"/>
              </a:rPr>
              <a:t> 54/2015/TT-BYT </a:t>
            </a:r>
            <a:r>
              <a:rPr lang="en-US" altLang="vi-VN" sz="2500" dirty="0" err="1">
                <a:latin typeface="Times New Roman" pitchFamily="18" charset="0"/>
                <a:cs typeface="Times New Roman" pitchFamily="18" charset="0"/>
              </a:rPr>
              <a:t>ngày</a:t>
            </a:r>
            <a:r>
              <a:rPr lang="en-US" altLang="vi-VN" sz="2500" dirty="0">
                <a:latin typeface="Times New Roman" pitchFamily="18" charset="0"/>
                <a:cs typeface="Times New Roman" pitchFamily="18" charset="0"/>
              </a:rPr>
              <a:t> 28 </a:t>
            </a:r>
            <a:r>
              <a:rPr lang="en-US" altLang="vi-VN" sz="2500" dirty="0" err="1">
                <a:latin typeface="Times New Roman" pitchFamily="18" charset="0"/>
                <a:cs typeface="Times New Roman" pitchFamily="18" charset="0"/>
              </a:rPr>
              <a:t>tháng</a:t>
            </a:r>
            <a:r>
              <a:rPr lang="en-US" altLang="vi-VN" sz="2500" dirty="0">
                <a:latin typeface="Times New Roman" pitchFamily="18" charset="0"/>
                <a:cs typeface="Times New Roman" pitchFamily="18" charset="0"/>
              </a:rPr>
              <a:t> 12 </a:t>
            </a:r>
            <a:r>
              <a:rPr lang="en-US" altLang="vi-VN" sz="2500" dirty="0" err="1">
                <a:latin typeface="Times New Roman" pitchFamily="18" charset="0"/>
                <a:cs typeface="Times New Roman" pitchFamily="18" charset="0"/>
              </a:rPr>
              <a:t>năm</a:t>
            </a:r>
            <a:r>
              <a:rPr lang="en-US" altLang="vi-VN" sz="2500" dirty="0">
                <a:latin typeface="Times New Roman" pitchFamily="18" charset="0"/>
                <a:cs typeface="Times New Roman" pitchFamily="18" charset="0"/>
              </a:rPr>
              <a:t> 2015 </a:t>
            </a:r>
            <a:r>
              <a:rPr lang="en-US" altLang="vi-VN" sz="2500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altLang="vi-VN" sz="2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500" dirty="0" err="1">
                <a:latin typeface="Times New Roman" pitchFamily="18" charset="0"/>
                <a:cs typeface="Times New Roman" pitchFamily="18" charset="0"/>
              </a:rPr>
              <a:t>Bộ</a:t>
            </a:r>
            <a:r>
              <a:rPr lang="en-US" altLang="vi-VN" sz="2500" dirty="0">
                <a:latin typeface="Times New Roman" pitchFamily="18" charset="0"/>
                <a:cs typeface="Times New Roman" pitchFamily="18" charset="0"/>
              </a:rPr>
              <a:t> Y </a:t>
            </a:r>
            <a:r>
              <a:rPr lang="en-US" altLang="vi-VN" sz="2500" dirty="0" err="1">
                <a:latin typeface="Times New Roman" pitchFamily="18" charset="0"/>
                <a:cs typeface="Times New Roman" pitchFamily="18" charset="0"/>
              </a:rPr>
              <a:t>tế</a:t>
            </a:r>
            <a:r>
              <a:rPr lang="en-US" altLang="vi-VN" sz="2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500" dirty="0" err="1">
                <a:latin typeface="Times New Roman" pitchFamily="18" charset="0"/>
                <a:cs typeface="Times New Roman" pitchFamily="18" charset="0"/>
              </a:rPr>
              <a:t>hướng</a:t>
            </a:r>
            <a:r>
              <a:rPr lang="en-US" altLang="vi-VN" sz="2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500" dirty="0" err="1">
                <a:latin typeface="Times New Roman" pitchFamily="18" charset="0"/>
                <a:cs typeface="Times New Roman" pitchFamily="18" charset="0"/>
              </a:rPr>
              <a:t>dẫn</a:t>
            </a:r>
            <a:r>
              <a:rPr lang="en-US" altLang="vi-VN" sz="2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500" dirty="0" err="1">
                <a:latin typeface="Times New Roman" pitchFamily="18" charset="0"/>
                <a:cs typeface="Times New Roman" pitchFamily="18" charset="0"/>
              </a:rPr>
              <a:t>chế</a:t>
            </a:r>
            <a:r>
              <a:rPr lang="en-US" altLang="vi-VN" sz="2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500" dirty="0" err="1">
                <a:latin typeface="Times New Roman" pitchFamily="18" charset="0"/>
                <a:cs typeface="Times New Roman" pitchFamily="18" charset="0"/>
              </a:rPr>
              <a:t>độ</a:t>
            </a:r>
            <a:r>
              <a:rPr lang="en-US" altLang="vi-VN" sz="2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500" dirty="0" err="1">
                <a:latin typeface="Times New Roman" pitchFamily="18" charset="0"/>
                <a:cs typeface="Times New Roman" pitchFamily="18" charset="0"/>
              </a:rPr>
              <a:t>khai</a:t>
            </a:r>
            <a:r>
              <a:rPr lang="en-US" altLang="vi-VN" sz="2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500" dirty="0" err="1">
                <a:latin typeface="Times New Roman" pitchFamily="18" charset="0"/>
                <a:cs typeface="Times New Roman" pitchFamily="18" charset="0"/>
              </a:rPr>
              <a:t>báo</a:t>
            </a:r>
            <a:r>
              <a:rPr lang="en-US" altLang="vi-VN" sz="25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altLang="vi-VN" sz="2500" dirty="0" err="1">
                <a:latin typeface="Times New Roman" pitchFamily="18" charset="0"/>
                <a:cs typeface="Times New Roman" pitchFamily="18" charset="0"/>
              </a:rPr>
              <a:t>thông</a:t>
            </a:r>
            <a:r>
              <a:rPr lang="en-US" altLang="vi-VN" sz="2500" dirty="0">
                <a:latin typeface="Times New Roman" pitchFamily="18" charset="0"/>
                <a:cs typeface="Times New Roman" pitchFamily="18" charset="0"/>
              </a:rPr>
              <a:t> tin, </a:t>
            </a:r>
            <a:r>
              <a:rPr lang="en-US" altLang="vi-VN" sz="2500" dirty="0" err="1">
                <a:latin typeface="Times New Roman" pitchFamily="18" charset="0"/>
                <a:cs typeface="Times New Roman" pitchFamily="18" charset="0"/>
              </a:rPr>
              <a:t>báo</a:t>
            </a:r>
            <a:r>
              <a:rPr lang="en-US" altLang="vi-VN" sz="2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500" dirty="0" err="1">
                <a:latin typeface="Times New Roman" pitchFamily="18" charset="0"/>
                <a:cs typeface="Times New Roman" pitchFamily="18" charset="0"/>
              </a:rPr>
              <a:t>cáo</a:t>
            </a:r>
            <a:r>
              <a:rPr lang="en-US" altLang="vi-VN" sz="2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500" dirty="0" err="1">
                <a:latin typeface="Times New Roman" pitchFamily="18" charset="0"/>
                <a:cs typeface="Times New Roman" pitchFamily="18" charset="0"/>
              </a:rPr>
              <a:t>bệnh</a:t>
            </a:r>
            <a:r>
              <a:rPr lang="en-US" altLang="vi-VN" sz="2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500" dirty="0" err="1">
                <a:latin typeface="Times New Roman" pitchFamily="18" charset="0"/>
                <a:cs typeface="Times New Roman" pitchFamily="18" charset="0"/>
              </a:rPr>
              <a:t>truyền</a:t>
            </a:r>
            <a:r>
              <a:rPr lang="en-US" altLang="vi-VN" sz="2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500" dirty="0" err="1">
                <a:latin typeface="Times New Roman" pitchFamily="18" charset="0"/>
                <a:cs typeface="Times New Roman" pitchFamily="18" charset="0"/>
              </a:rPr>
              <a:t>nhiễm</a:t>
            </a:r>
            <a:r>
              <a:rPr lang="en-US" altLang="vi-VN" sz="2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500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altLang="vi-VN" sz="2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500" dirty="0" err="1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altLang="vi-VN" sz="2500" dirty="0">
                <a:latin typeface="Times New Roman" pitchFamily="18" charset="0"/>
                <a:cs typeface="Times New Roman" pitchFamily="18" charset="0"/>
              </a:rPr>
              <a:t> văn </a:t>
            </a:r>
            <a:r>
              <a:rPr lang="en-US" altLang="vi-VN" sz="2500" dirty="0" err="1">
                <a:latin typeface="Times New Roman" pitchFamily="18" charset="0"/>
                <a:cs typeface="Times New Roman" pitchFamily="18" charset="0"/>
              </a:rPr>
              <a:t>bản</a:t>
            </a:r>
            <a:r>
              <a:rPr lang="en-US" altLang="vi-VN" sz="2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500" dirty="0" err="1">
                <a:latin typeface="Times New Roman" pitchFamily="18" charset="0"/>
                <a:cs typeface="Times New Roman" pitchFamily="18" charset="0"/>
              </a:rPr>
              <a:t>khác</a:t>
            </a:r>
            <a:r>
              <a:rPr lang="en-US" altLang="vi-VN" sz="2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500" dirty="0" err="1"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altLang="vi-VN" sz="2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500" dirty="0" err="1">
                <a:latin typeface="Times New Roman" pitchFamily="18" charset="0"/>
                <a:cs typeface="Times New Roman" pitchFamily="18" charset="0"/>
              </a:rPr>
              <a:t>thông</a:t>
            </a:r>
            <a:r>
              <a:rPr lang="en-US" altLang="vi-VN" sz="2500" dirty="0">
                <a:latin typeface="Times New Roman" pitchFamily="18" charset="0"/>
                <a:cs typeface="Times New Roman" pitchFamily="18" charset="0"/>
              </a:rPr>
              <a:t> tin, </a:t>
            </a:r>
            <a:r>
              <a:rPr lang="en-US" altLang="vi-VN" sz="2500" dirty="0" err="1">
                <a:latin typeface="Times New Roman" pitchFamily="18" charset="0"/>
                <a:cs typeface="Times New Roman" pitchFamily="18" charset="0"/>
              </a:rPr>
              <a:t>báo</a:t>
            </a:r>
            <a:r>
              <a:rPr lang="en-US" altLang="vi-VN" sz="2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500" dirty="0" err="1">
                <a:latin typeface="Times New Roman" pitchFamily="18" charset="0"/>
                <a:cs typeface="Times New Roman" pitchFamily="18" charset="0"/>
              </a:rPr>
              <a:t>cáo</a:t>
            </a:r>
            <a:r>
              <a:rPr lang="en-US" altLang="vi-VN" sz="2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500" dirty="0" err="1">
                <a:latin typeface="Times New Roman" pitchFamily="18" charset="0"/>
                <a:cs typeface="Times New Roman" pitchFamily="18" charset="0"/>
              </a:rPr>
              <a:t>dịch</a:t>
            </a:r>
            <a:r>
              <a:rPr lang="en-US" altLang="vi-VN" sz="2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500" dirty="0" err="1">
                <a:latin typeface="Times New Roman" pitchFamily="18" charset="0"/>
                <a:cs typeface="Times New Roman" pitchFamily="18" charset="0"/>
              </a:rPr>
              <a:t>bệnh</a:t>
            </a:r>
            <a:r>
              <a:rPr lang="en-US" altLang="vi-VN" sz="25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altLang="vi-VN" sz="2500" dirty="0" err="1">
                <a:latin typeface="Times New Roman" pitchFamily="18" charset="0"/>
                <a:cs typeface="Times New Roman" pitchFamily="18" charset="0"/>
              </a:rPr>
              <a:t>Thực</a:t>
            </a:r>
            <a:r>
              <a:rPr lang="en-US" altLang="vi-VN" sz="2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500" dirty="0" err="1">
                <a:latin typeface="Times New Roman" pitchFamily="18" charset="0"/>
                <a:cs typeface="Times New Roman" pitchFamily="18" charset="0"/>
              </a:rPr>
              <a:t>hiện</a:t>
            </a:r>
            <a:r>
              <a:rPr lang="en-US" altLang="vi-VN" sz="2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500" dirty="0" err="1">
                <a:latin typeface="Times New Roman" pitchFamily="18" charset="0"/>
                <a:cs typeface="Times New Roman" pitchFamily="18" charset="0"/>
              </a:rPr>
              <a:t>điều</a:t>
            </a:r>
            <a:r>
              <a:rPr lang="en-US" altLang="vi-VN" sz="2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500" dirty="0" err="1">
                <a:latin typeface="Times New Roman" pitchFamily="18" charset="0"/>
                <a:cs typeface="Times New Roman" pitchFamily="18" charset="0"/>
              </a:rPr>
              <a:t>tra</a:t>
            </a:r>
            <a:r>
              <a:rPr lang="en-US" altLang="vi-VN" sz="2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500" dirty="0" err="1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altLang="vi-VN" sz="2500" dirty="0">
                <a:latin typeface="Times New Roman" pitchFamily="18" charset="0"/>
                <a:cs typeface="Times New Roman" pitchFamily="18" charset="0"/>
              </a:rPr>
              <a:t> tr</a:t>
            </a:r>
            <a:r>
              <a:rPr lang="vi-VN" altLang="vi-VN" sz="2500" dirty="0">
                <a:latin typeface="Times New Roman" pitchFamily="18" charset="0"/>
                <a:cs typeface="Times New Roman" pitchFamily="18" charset="0"/>
              </a:rPr>
              <a:t>ư</a:t>
            </a:r>
            <a:r>
              <a:rPr lang="en-GB" altLang="vi-VN" sz="2500" dirty="0" err="1">
                <a:latin typeface="Times New Roman" pitchFamily="18" charset="0"/>
                <a:cs typeface="Times New Roman" pitchFamily="18" charset="0"/>
              </a:rPr>
              <a:t>ờng</a:t>
            </a:r>
            <a:r>
              <a:rPr lang="en-GB" altLang="vi-VN" sz="2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vi-VN" sz="2500" dirty="0" err="1">
                <a:latin typeface="Times New Roman" pitchFamily="18" charset="0"/>
                <a:cs typeface="Times New Roman" pitchFamily="18" charset="0"/>
              </a:rPr>
              <a:t>hợp</a:t>
            </a:r>
            <a:r>
              <a:rPr lang="en-GB" altLang="vi-VN" sz="2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vi-VN" sz="2500" dirty="0" err="1" smtClean="0">
                <a:latin typeface="Times New Roman" pitchFamily="18" charset="0"/>
                <a:cs typeface="Times New Roman" pitchFamily="18" charset="0"/>
              </a:rPr>
              <a:t>bệnh</a:t>
            </a:r>
            <a:endParaRPr lang="en-US" altLang="vi-VN" sz="25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vi-VN" altLang="vi-VN" sz="2500" dirty="0" err="1">
                <a:latin typeface="Times New Roman" pitchFamily="18" charset="0"/>
                <a:cs typeface="Times New Roman" pitchFamily="18" charset="0"/>
              </a:rPr>
              <a:t>Thực</a:t>
            </a:r>
            <a:r>
              <a:rPr lang="vi-VN" altLang="vi-VN" sz="2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altLang="vi-VN" sz="2500" dirty="0" err="1">
                <a:latin typeface="Times New Roman" pitchFamily="18" charset="0"/>
                <a:cs typeface="Times New Roman" pitchFamily="18" charset="0"/>
              </a:rPr>
              <a:t>hiện</a:t>
            </a:r>
            <a:r>
              <a:rPr lang="vi-VN" altLang="vi-VN" sz="2500" dirty="0">
                <a:latin typeface="Times New Roman" pitchFamily="18" charset="0"/>
                <a:cs typeface="Times New Roman" pitchFamily="18" charset="0"/>
              </a:rPr>
              <a:t> công </a:t>
            </a:r>
            <a:r>
              <a:rPr lang="vi-VN" altLang="vi-VN" sz="2500" dirty="0" err="1">
                <a:latin typeface="Times New Roman" pitchFamily="18" charset="0"/>
                <a:cs typeface="Times New Roman" pitchFamily="18" charset="0"/>
              </a:rPr>
              <a:t>bố</a:t>
            </a:r>
            <a:r>
              <a:rPr lang="vi-VN" altLang="vi-VN" sz="2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altLang="vi-VN" sz="2500" dirty="0" err="1">
                <a:latin typeface="Times New Roman" pitchFamily="18" charset="0"/>
                <a:cs typeface="Times New Roman" pitchFamily="18" charset="0"/>
              </a:rPr>
              <a:t>dịch</a:t>
            </a:r>
            <a:r>
              <a:rPr lang="vi-VN" altLang="vi-VN" sz="2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altLang="vi-VN" sz="2500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vi-VN" altLang="vi-VN" sz="2500" dirty="0">
                <a:latin typeface="Times New Roman" pitchFamily="18" charset="0"/>
                <a:cs typeface="Times New Roman" pitchFamily="18" charset="0"/>
              </a:rPr>
              <a:t> công </a:t>
            </a:r>
            <a:r>
              <a:rPr lang="vi-VN" altLang="vi-VN" sz="2500" dirty="0" err="1">
                <a:latin typeface="Times New Roman" pitchFamily="18" charset="0"/>
                <a:cs typeface="Times New Roman" pitchFamily="18" charset="0"/>
              </a:rPr>
              <a:t>bố</a:t>
            </a:r>
            <a:r>
              <a:rPr lang="vi-VN" altLang="vi-VN" sz="2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altLang="vi-VN" sz="2500" dirty="0" err="1">
                <a:latin typeface="Times New Roman" pitchFamily="18" charset="0"/>
                <a:cs typeface="Times New Roman" pitchFamily="18" charset="0"/>
              </a:rPr>
              <a:t>hết</a:t>
            </a:r>
            <a:r>
              <a:rPr lang="vi-VN" altLang="vi-VN" sz="2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altLang="vi-VN" sz="2500" dirty="0" err="1">
                <a:latin typeface="Times New Roman" pitchFamily="18" charset="0"/>
                <a:cs typeface="Times New Roman" pitchFamily="18" charset="0"/>
              </a:rPr>
              <a:t>dịch</a:t>
            </a:r>
            <a:r>
              <a:rPr lang="vi-VN" altLang="vi-VN" sz="2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altLang="vi-VN" sz="2500" dirty="0" err="1">
                <a:latin typeface="Times New Roman" pitchFamily="18" charset="0"/>
                <a:cs typeface="Times New Roman" pitchFamily="18" charset="0"/>
              </a:rPr>
              <a:t>bệnh</a:t>
            </a:r>
            <a:r>
              <a:rPr lang="vi-VN" altLang="vi-VN" sz="2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altLang="vi-VN" sz="2500" dirty="0" err="1">
                <a:latin typeface="Times New Roman" pitchFamily="18" charset="0"/>
                <a:cs typeface="Times New Roman" pitchFamily="18" charset="0"/>
              </a:rPr>
              <a:t>truyền</a:t>
            </a:r>
            <a:r>
              <a:rPr lang="vi-VN" altLang="vi-VN" sz="2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altLang="vi-VN" sz="2500" dirty="0" err="1">
                <a:latin typeface="Times New Roman" pitchFamily="18" charset="0"/>
                <a:cs typeface="Times New Roman" pitchFamily="18" charset="0"/>
              </a:rPr>
              <a:t>nhiễm</a:t>
            </a:r>
            <a:r>
              <a:rPr lang="vi-VN" altLang="vi-VN" sz="2500" dirty="0">
                <a:latin typeface="Times New Roman" pitchFamily="18" charset="0"/>
                <a:cs typeface="Times New Roman" pitchFamily="18" charset="0"/>
              </a:rPr>
              <a:t> theo quy </a:t>
            </a:r>
            <a:r>
              <a:rPr lang="vi-VN" altLang="vi-VN" sz="2500" dirty="0" err="1">
                <a:latin typeface="Times New Roman" pitchFamily="18" charset="0"/>
                <a:cs typeface="Times New Roman" pitchFamily="18" charset="0"/>
              </a:rPr>
              <a:t>định</a:t>
            </a:r>
            <a:r>
              <a:rPr lang="vi-VN" altLang="vi-VN" sz="2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altLang="vi-VN" sz="2500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vi-VN" altLang="vi-VN" sz="2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altLang="vi-VN" sz="2500" dirty="0" err="1">
                <a:latin typeface="Times New Roman" pitchFamily="18" charset="0"/>
                <a:cs typeface="Times New Roman" pitchFamily="18" charset="0"/>
              </a:rPr>
              <a:t>Quyết</a:t>
            </a:r>
            <a:r>
              <a:rPr lang="vi-VN" altLang="vi-VN" sz="2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altLang="vi-VN" sz="2500" dirty="0" err="1">
                <a:latin typeface="Times New Roman" pitchFamily="18" charset="0"/>
                <a:cs typeface="Times New Roman" pitchFamily="18" charset="0"/>
              </a:rPr>
              <a:t>định</a:t>
            </a:r>
            <a:r>
              <a:rPr lang="vi-VN" altLang="vi-VN" sz="2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altLang="vi-VN" sz="2500" dirty="0" err="1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vi-VN" altLang="vi-VN" sz="2500" dirty="0">
                <a:latin typeface="Times New Roman" pitchFamily="18" charset="0"/>
                <a:cs typeface="Times New Roman" pitchFamily="18" charset="0"/>
              </a:rPr>
              <a:t> 02/QĐ-</a:t>
            </a:r>
            <a:r>
              <a:rPr lang="vi-VN" altLang="vi-VN" sz="2500" dirty="0" err="1">
                <a:latin typeface="Times New Roman" pitchFamily="18" charset="0"/>
                <a:cs typeface="Times New Roman" pitchFamily="18" charset="0"/>
              </a:rPr>
              <a:t>TTg</a:t>
            </a:r>
            <a:r>
              <a:rPr lang="vi-VN" altLang="vi-VN" sz="2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altLang="vi-VN" sz="2500" dirty="0" err="1">
                <a:latin typeface="Times New Roman" pitchFamily="18" charset="0"/>
                <a:cs typeface="Times New Roman" pitchFamily="18" charset="0"/>
              </a:rPr>
              <a:t>ngày</a:t>
            </a:r>
            <a:r>
              <a:rPr lang="vi-VN" altLang="vi-VN" sz="2500" dirty="0">
                <a:latin typeface="Times New Roman" pitchFamily="18" charset="0"/>
                <a:cs typeface="Times New Roman" pitchFamily="18" charset="0"/>
              </a:rPr>
              <a:t> 28 </a:t>
            </a:r>
            <a:r>
              <a:rPr lang="vi-VN" altLang="vi-VN" sz="2500" dirty="0" err="1">
                <a:latin typeface="Times New Roman" pitchFamily="18" charset="0"/>
                <a:cs typeface="Times New Roman" pitchFamily="18" charset="0"/>
              </a:rPr>
              <a:t>tháng</a:t>
            </a:r>
            <a:r>
              <a:rPr lang="vi-VN" altLang="vi-VN" sz="2500" dirty="0">
                <a:latin typeface="Times New Roman" pitchFamily="18" charset="0"/>
                <a:cs typeface="Times New Roman" pitchFamily="18" charset="0"/>
              </a:rPr>
              <a:t>  01 năm 2016 </a:t>
            </a:r>
            <a:r>
              <a:rPr lang="vi-VN" altLang="vi-VN" sz="2500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vi-VN" altLang="vi-VN" sz="2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altLang="vi-VN" sz="2500" dirty="0" err="1">
                <a:latin typeface="Times New Roman" pitchFamily="18" charset="0"/>
                <a:cs typeface="Times New Roman" pitchFamily="18" charset="0"/>
              </a:rPr>
              <a:t>Thủ</a:t>
            </a:r>
            <a:r>
              <a:rPr lang="vi-VN" altLang="vi-VN" sz="2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altLang="vi-VN" sz="2500" dirty="0" err="1">
                <a:latin typeface="Times New Roman" pitchFamily="18" charset="0"/>
                <a:cs typeface="Times New Roman" pitchFamily="18" charset="0"/>
              </a:rPr>
              <a:t>tướng</a:t>
            </a:r>
            <a:r>
              <a:rPr lang="vi-VN" altLang="vi-VN" sz="2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altLang="vi-VN" sz="2500" dirty="0" err="1">
                <a:latin typeface="Times New Roman" pitchFamily="18" charset="0"/>
                <a:cs typeface="Times New Roman" pitchFamily="18" charset="0"/>
              </a:rPr>
              <a:t>Chính</a:t>
            </a:r>
            <a:r>
              <a:rPr lang="vi-VN" altLang="vi-VN" sz="2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altLang="vi-VN" sz="2500" dirty="0" err="1">
                <a:latin typeface="Times New Roman" pitchFamily="18" charset="0"/>
                <a:cs typeface="Times New Roman" pitchFamily="18" charset="0"/>
              </a:rPr>
              <a:t>phủ</a:t>
            </a:r>
            <a:r>
              <a:rPr lang="vi-VN" altLang="vi-VN" sz="25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Title 1"/>
          <p:cNvSpPr>
            <a:spLocks noGrp="1"/>
          </p:cNvSpPr>
          <p:nvPr>
            <p:ph type="title"/>
          </p:nvPr>
        </p:nvSpPr>
        <p:spPr>
          <a:xfrm>
            <a:off x="533400" y="-152400"/>
            <a:ext cx="8229600" cy="1143000"/>
          </a:xfrm>
        </p:spPr>
        <p:txBody>
          <a:bodyPr/>
          <a:lstStyle/>
          <a:p>
            <a:pPr eaLnBrk="1" hangingPunct="1"/>
            <a:r>
              <a:rPr lang="en-US" altLang="vi-VN" sz="3400" b="1" dirty="0">
                <a:latin typeface="Times New Roman" pitchFamily="18" charset="0"/>
                <a:cs typeface="Times New Roman" pitchFamily="18" charset="0"/>
              </a:rPr>
              <a:t>CÁC BIỆN PHÁP PHÒNG BỆNH </a:t>
            </a:r>
            <a:endParaRPr lang="en-US" altLang="vi-VN" sz="34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987" name="Content Placeholder 2"/>
          <p:cNvSpPr>
            <a:spLocks noGrp="1"/>
          </p:cNvSpPr>
          <p:nvPr>
            <p:ph idx="1"/>
          </p:nvPr>
        </p:nvSpPr>
        <p:spPr>
          <a:xfrm>
            <a:off x="533400" y="1066800"/>
            <a:ext cx="8305800" cy="5486400"/>
          </a:xfrm>
        </p:spPr>
        <p:txBody>
          <a:bodyPr>
            <a:noAutofit/>
          </a:bodyPr>
          <a:lstStyle/>
          <a:p>
            <a:pPr marL="0" indent="0">
              <a:buFont typeface="Arial" pitchFamily="34" charset="0"/>
              <a:buNone/>
              <a:defRPr/>
            </a:pPr>
            <a:r>
              <a:rPr lang="en-US" sz="2200" b="1" dirty="0"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n-US" sz="2200" b="1" dirty="0" err="1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dirty="0" err="1">
                <a:latin typeface="Times New Roman" pitchFamily="18" charset="0"/>
                <a:cs typeface="Times New Roman" pitchFamily="18" charset="0"/>
              </a:rPr>
              <a:t>biện</a:t>
            </a:r>
            <a:r>
              <a:rPr lang="en-US" sz="2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dirty="0" err="1">
                <a:latin typeface="Times New Roman" pitchFamily="18" charset="0"/>
                <a:cs typeface="Times New Roman" pitchFamily="18" charset="0"/>
              </a:rPr>
              <a:t>pháp</a:t>
            </a:r>
            <a:r>
              <a:rPr lang="en-US" sz="2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dirty="0" err="1">
                <a:latin typeface="Times New Roman" pitchFamily="18" charset="0"/>
                <a:cs typeface="Times New Roman" pitchFamily="18" charset="0"/>
              </a:rPr>
              <a:t>phòng</a:t>
            </a:r>
            <a:r>
              <a:rPr lang="en-US" sz="2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dirty="0" err="1">
                <a:latin typeface="Times New Roman" pitchFamily="18" charset="0"/>
                <a:cs typeface="Times New Roman" pitchFamily="18" charset="0"/>
              </a:rPr>
              <a:t>bệnh</a:t>
            </a:r>
            <a:r>
              <a:rPr lang="en-US" sz="2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dirty="0" err="1">
                <a:latin typeface="Times New Roman" pitchFamily="18" charset="0"/>
                <a:cs typeface="Times New Roman" pitchFamily="18" charset="0"/>
              </a:rPr>
              <a:t>chung</a:t>
            </a:r>
            <a:endParaRPr lang="en-US" sz="22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Tuyên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truyền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dân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bệnh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viêm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đường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hô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hấp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cấp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do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nCoV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biện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pháp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phòng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bệnh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cũng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như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cách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thức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tự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theo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dõi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sức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khỏe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khai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báo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khi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biểu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hiện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nghi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ngờ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mắc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bệnh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đặc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biệt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đến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Việt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Nam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vùng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dịch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hay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Việt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Nam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đến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vùng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dịch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.    </a:t>
            </a:r>
          </a:p>
          <a:p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triệu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chứng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viêm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đường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hô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hấp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hoặc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nghi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ngờ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mắc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bệnh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như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sốt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, ho,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khó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thở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nên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đi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du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lịch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hoặc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đến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nơi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tập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trung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đông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Tránh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tiếp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xúc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bị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bệnh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đường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hô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hấp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cấp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Khi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cần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tiếp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xúc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bệnh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phải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đeo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khẩu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trang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y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tế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giữ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khoảng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cách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khi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tiếp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xúc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Che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miệng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mũi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khi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ho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hoặc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hắt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hơi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;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tốt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nhất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khăn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vải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hoặc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khăn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tay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khi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ho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hoặc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hắt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hơi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giảm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phát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tán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dịch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tiết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đường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hô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hấp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sau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đó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hủy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hoặc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giặt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sạch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khăn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ngay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Title 1"/>
          <p:cNvSpPr>
            <a:spLocks noGrp="1"/>
          </p:cNvSpPr>
          <p:nvPr>
            <p:ph type="title"/>
          </p:nvPr>
        </p:nvSpPr>
        <p:spPr>
          <a:xfrm>
            <a:off x="533400" y="76200"/>
            <a:ext cx="8229600" cy="1143000"/>
          </a:xfrm>
        </p:spPr>
        <p:txBody>
          <a:bodyPr/>
          <a:lstStyle/>
          <a:p>
            <a:pPr eaLnBrk="1" hangingPunct="1"/>
            <a:r>
              <a:rPr lang="en-US" altLang="vi-VN" sz="3400" b="1" dirty="0">
                <a:latin typeface="Times New Roman" pitchFamily="18" charset="0"/>
                <a:cs typeface="Times New Roman" pitchFamily="18" charset="0"/>
              </a:rPr>
              <a:t>CÁC BIỆN PHÁP PHÒNG BỆNH (2) </a:t>
            </a:r>
            <a:endParaRPr lang="en-US" altLang="vi-VN" sz="34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963" name="Content Placeholder 2"/>
          <p:cNvSpPr>
            <a:spLocks noGrp="1"/>
          </p:cNvSpPr>
          <p:nvPr>
            <p:ph idx="1"/>
          </p:nvPr>
        </p:nvSpPr>
        <p:spPr>
          <a:xfrm>
            <a:off x="533400" y="1066800"/>
            <a:ext cx="8305800" cy="5181600"/>
          </a:xfrm>
        </p:spPr>
        <p:txBody>
          <a:bodyPr/>
          <a:lstStyle/>
          <a:p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Giữ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vệ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sinh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cá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nhân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rửa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tay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thường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xuyên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xà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phòng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tránh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đưa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tay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lên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mắt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mũi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miệng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Thường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xuyên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súc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họng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sát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khuẩn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miệng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Tăng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cường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thông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khí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nơi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việc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nhà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ở,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trường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cơ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sở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y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tế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,...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cách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mở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cửa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ra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cửa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sổ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hạn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chế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sử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dụng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điều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hòa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Thường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xuyên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lau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nền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nhà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tay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nắm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cửa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bề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mặt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đồ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vật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nhà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chất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tẩy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rửa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thông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thường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như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xà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phòng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dung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dịch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khử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khuẩn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thông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thường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khác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Tăng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cường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sức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khỏe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ăn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uống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nghỉ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ngơi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sinh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hoạt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hợp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lý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luyện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tập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thao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Nếu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thấy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biểu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hiện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bệnh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viêm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đường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hô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hấp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cấp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phải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thông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báo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ngay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cơ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sở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y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tế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gần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nhất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tư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vấn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cách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ly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điều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trị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kịp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thời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vi-VN" altLang="vi-VN" sz="1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143000"/>
            <a:ext cx="8229600" cy="5562600"/>
          </a:xfrm>
        </p:spPr>
        <p:txBody>
          <a:bodyPr rtlCol="0">
            <a:noAutofit/>
          </a:bodyPr>
          <a:lstStyle/>
          <a:p>
            <a:pPr algn="just" eaLnBrk="1" fontAlgn="auto" hangingPunct="1">
              <a:spcBef>
                <a:spcPts val="600"/>
              </a:spcBef>
              <a:spcAft>
                <a:spcPts val="600"/>
              </a:spcAft>
              <a:buFont typeface="Arial" pitchFamily="34" charset="0"/>
              <a:buNone/>
              <a:defRPr/>
            </a:pPr>
            <a:r>
              <a:rPr lang="pt-BR" sz="2600" b="1" dirty="0">
                <a:latin typeface="Times New Roman" pitchFamily="18" charset="0"/>
                <a:cs typeface="Times New Roman" pitchFamily="18" charset="0"/>
              </a:rPr>
              <a:t>2. Biện pháp phòng bệnh đặc hiệu</a:t>
            </a:r>
            <a:endParaRPr lang="en-US" sz="2600" dirty="0">
              <a:latin typeface="Times New Roman" pitchFamily="18" charset="0"/>
              <a:cs typeface="Times New Roman" pitchFamily="18" charset="0"/>
            </a:endParaRPr>
          </a:p>
          <a:p>
            <a:pPr algn="just" eaLnBrk="1" fontAlgn="auto" hangingPunct="1">
              <a:spcBef>
                <a:spcPts val="600"/>
              </a:spcBef>
              <a:spcAft>
                <a:spcPts val="600"/>
              </a:spcAft>
              <a:buFont typeface="Arial" pitchFamily="34" charset="0"/>
              <a:buNone/>
              <a:defRPr/>
            </a:pPr>
            <a:r>
              <a:rPr lang="pt-BR" sz="2600" dirty="0">
                <a:latin typeface="Times New Roman" pitchFamily="18" charset="0"/>
                <a:cs typeface="Times New Roman" pitchFamily="18" charset="0"/>
              </a:rPr>
              <a:t>	Hiện nay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chưa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thuốc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điều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trị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đặc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hiệu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vắc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xin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phòng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bệnh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t-BR" sz="2600" dirty="0">
                <a:latin typeface="Times New Roman" pitchFamily="18" charset="0"/>
                <a:cs typeface="Times New Roman" pitchFamily="18" charset="0"/>
              </a:rPr>
              <a:t>cho bệnh này</a:t>
            </a:r>
            <a:r>
              <a:rPr lang="vi-VN" sz="2600" dirty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2600" dirty="0">
              <a:latin typeface="Times New Roman" pitchFamily="18" charset="0"/>
              <a:cs typeface="Times New Roman" pitchFamily="18" charset="0"/>
            </a:endParaRPr>
          </a:p>
          <a:p>
            <a:pPr algn="just" eaLnBrk="1" fontAlgn="auto" hangingPunct="1">
              <a:spcBef>
                <a:spcPts val="600"/>
              </a:spcBef>
              <a:spcAft>
                <a:spcPts val="600"/>
              </a:spcAft>
              <a:buFont typeface="Arial" pitchFamily="34" charset="0"/>
              <a:buNone/>
              <a:defRPr/>
            </a:pP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987" name="Title 1"/>
          <p:cNvSpPr>
            <a:spLocks noGrp="1"/>
          </p:cNvSpPr>
          <p:nvPr>
            <p:ph type="title"/>
          </p:nvPr>
        </p:nvSpPr>
        <p:spPr>
          <a:xfrm>
            <a:off x="533400" y="76200"/>
            <a:ext cx="8229600" cy="1143000"/>
          </a:xfrm>
        </p:spPr>
        <p:txBody>
          <a:bodyPr/>
          <a:lstStyle/>
          <a:p>
            <a:pPr eaLnBrk="1" hangingPunct="1"/>
            <a:r>
              <a:rPr lang="en-US" altLang="vi-VN" sz="3200" b="1" dirty="0">
                <a:latin typeface="Times New Roman" pitchFamily="18" charset="0"/>
                <a:cs typeface="Times New Roman" pitchFamily="18" charset="0"/>
              </a:rPr>
              <a:t>CÁC BIỆN PHÁP PHÒNG BỆNH (3) </a:t>
            </a:r>
            <a:endParaRPr lang="en-US" altLang="vi-VN" sz="3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066800"/>
            <a:ext cx="8229600" cy="5562600"/>
          </a:xfrm>
        </p:spPr>
        <p:txBody>
          <a:bodyPr rtlCol="0">
            <a:noAutofit/>
          </a:bodyPr>
          <a:lstStyle/>
          <a:p>
            <a:pPr algn="just" eaLnBrk="1" fontAlgn="auto" hangingPunct="1">
              <a:spcBef>
                <a:spcPts val="600"/>
              </a:spcBef>
              <a:spcAft>
                <a:spcPts val="600"/>
              </a:spcAft>
              <a:buFont typeface="Arial" pitchFamily="34" charset="0"/>
              <a:buNone/>
              <a:defRPr/>
            </a:pPr>
            <a:r>
              <a:rPr lang="pt-BR" sz="2200" b="1" dirty="0">
                <a:latin typeface="+mj-lt"/>
              </a:rPr>
              <a:t>3</a:t>
            </a:r>
            <a:r>
              <a:rPr lang="pt-BR" sz="2200" b="1" dirty="0">
                <a:latin typeface="Times New Roman" pitchFamily="18" charset="0"/>
                <a:cs typeface="Times New Roman" pitchFamily="18" charset="0"/>
              </a:rPr>
              <a:t>. Kiểm dịch Y tế biên gi</a:t>
            </a:r>
            <a:r>
              <a:rPr lang="en-GB" sz="2200" b="1" dirty="0" err="1">
                <a:latin typeface="Times New Roman" pitchFamily="18" charset="0"/>
                <a:cs typeface="Times New Roman" pitchFamily="18" charset="0"/>
              </a:rPr>
              <a:t>ới</a:t>
            </a:r>
            <a:r>
              <a:rPr lang="pt-BR" sz="2200" b="1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Thực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hiện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giám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sát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hành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khách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nhập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cảnh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áp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dụng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quy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định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khai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báo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y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tế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thực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hiện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theo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quy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định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tại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Nghị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định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89/NĐ-CP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ngày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25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tháng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6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năm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2018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Chính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phủ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quy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định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chi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tiết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thi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hành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điều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Luật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phòng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chống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bệnh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truyền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nhiễm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kiểm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dịch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y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tế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biên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giới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Việc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cách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ly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xử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lý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y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tế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tại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cửa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khẩu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áp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dụng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đối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bệnh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truyền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nhiễm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theo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quy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định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tại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Nghị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định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101/2010/NĐ-CP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ngày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30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tháng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9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năm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2010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Chính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phủ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quy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định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chi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tiết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thi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hành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điều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Luật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Phòng,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chống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bệnh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truyền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nhiễm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áp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dụng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biện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pháp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cách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ly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y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tế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cưỡng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chế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cách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ly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y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tế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chống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dịch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đặc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thù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thời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gian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dịch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Khuyến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cáo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hành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khách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vùng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dịch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tự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theo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dõi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sức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khỏe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hạn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chế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tiếp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xúc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tập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trung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nơi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đông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Khi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triệu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chứng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viêm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đường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hô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hấp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cần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tới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cơ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sở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y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tế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gần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nhất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tư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vấn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chẩn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đoán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cách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ly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 y </a:t>
            </a:r>
            <a:r>
              <a:rPr lang="en-US" sz="2200" dirty="0" err="1">
                <a:latin typeface="Times New Roman" pitchFamily="18" charset="0"/>
                <a:cs typeface="Times New Roman" pitchFamily="18" charset="0"/>
              </a:rPr>
              <a:t>tế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US" sz="2200" dirty="0"/>
          </a:p>
        </p:txBody>
      </p:sp>
      <p:sp>
        <p:nvSpPr>
          <p:cNvPr id="41987" name="Title 1"/>
          <p:cNvSpPr>
            <a:spLocks noGrp="1"/>
          </p:cNvSpPr>
          <p:nvPr>
            <p:ph type="title"/>
          </p:nvPr>
        </p:nvSpPr>
        <p:spPr>
          <a:xfrm>
            <a:off x="533400" y="76200"/>
            <a:ext cx="8229600" cy="1143000"/>
          </a:xfrm>
        </p:spPr>
        <p:txBody>
          <a:bodyPr/>
          <a:lstStyle/>
          <a:p>
            <a:pPr eaLnBrk="1" hangingPunct="1"/>
            <a:r>
              <a:rPr lang="en-US" altLang="vi-VN" b="1" dirty="0"/>
              <a:t>CÁC BIỆN PHÁP PHÒNG BỆNH (4) </a:t>
            </a:r>
            <a:endParaRPr lang="en-US" altLang="vi-VN" dirty="0"/>
          </a:p>
        </p:txBody>
      </p:sp>
    </p:spTree>
    <p:extLst>
      <p:ext uri="{BB962C8B-B14F-4D97-AF65-F5344CB8AC3E}">
        <p14:creationId xmlns:p14="http://schemas.microsoft.com/office/powerpoint/2010/main" xmlns="" val="2981478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066800"/>
            <a:ext cx="8229600" cy="5562600"/>
          </a:xfrm>
        </p:spPr>
        <p:txBody>
          <a:bodyPr rtlCol="0">
            <a:noAutofit/>
          </a:bodyPr>
          <a:lstStyle/>
          <a:p>
            <a:pPr marL="0" indent="0">
              <a:buNone/>
            </a:pPr>
            <a:r>
              <a:rPr lang="en-US" b="1" dirty="0">
                <a:latin typeface="Times New Roman" pitchFamily="18" charset="0"/>
                <a:cs typeface="Times New Roman" pitchFamily="18" charset="0"/>
              </a:rPr>
              <a:t>4.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Chuẩn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bị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đầy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đủ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vật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tư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hóa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chất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trang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thiết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bị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dự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phòng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khi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dịch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xảy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ra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US" sz="2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987" name="Title 1"/>
          <p:cNvSpPr>
            <a:spLocks noGrp="1"/>
          </p:cNvSpPr>
          <p:nvPr>
            <p:ph type="title"/>
          </p:nvPr>
        </p:nvSpPr>
        <p:spPr>
          <a:xfrm>
            <a:off x="533400" y="76200"/>
            <a:ext cx="8229600" cy="1143000"/>
          </a:xfrm>
        </p:spPr>
        <p:txBody>
          <a:bodyPr/>
          <a:lstStyle/>
          <a:p>
            <a:pPr eaLnBrk="1" hangingPunct="1"/>
            <a:r>
              <a:rPr lang="en-US" altLang="vi-VN" sz="3400" b="1" dirty="0">
                <a:latin typeface="Times New Roman" pitchFamily="18" charset="0"/>
                <a:cs typeface="Times New Roman" pitchFamily="18" charset="0"/>
              </a:rPr>
              <a:t>CÁC BIỆN PHÁP PHÒNG BỆNH (5) </a:t>
            </a:r>
            <a:endParaRPr lang="en-US" altLang="vi-VN" sz="3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63852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Title 1"/>
          <p:cNvSpPr>
            <a:spLocks noGrp="1"/>
          </p:cNvSpPr>
          <p:nvPr>
            <p:ph type="title"/>
          </p:nvPr>
        </p:nvSpPr>
        <p:spPr>
          <a:xfrm>
            <a:off x="228600" y="228600"/>
            <a:ext cx="8534400" cy="914400"/>
          </a:xfrm>
        </p:spPr>
        <p:txBody>
          <a:bodyPr/>
          <a:lstStyle/>
          <a:p>
            <a:pPr eaLnBrk="1" hangingPunct="1"/>
            <a:r>
              <a:rPr lang="en-US" altLang="vi-VN" sz="3400" b="1" dirty="0">
                <a:latin typeface="Times New Roman" pitchFamily="18" charset="0"/>
                <a:cs typeface="Times New Roman" pitchFamily="18" charset="0"/>
              </a:rPr>
              <a:t>CÁC BIỆN PHÁP CHỐNG DỊCH</a:t>
            </a:r>
            <a:endParaRPr lang="en-US" altLang="vi-VN" sz="3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107" name="Content Placeholder 2"/>
          <p:cNvSpPr>
            <a:spLocks noGrp="1"/>
          </p:cNvSpPr>
          <p:nvPr>
            <p:ph idx="1"/>
          </p:nvPr>
        </p:nvSpPr>
        <p:spPr>
          <a:xfrm>
            <a:off x="342900" y="1143000"/>
            <a:ext cx="8572500" cy="5181600"/>
          </a:xfrm>
        </p:spPr>
        <p:txBody>
          <a:bodyPr/>
          <a:lstStyle/>
          <a:p>
            <a:pPr marL="571500" indent="-571500">
              <a:lnSpc>
                <a:spcPct val="90000"/>
              </a:lnSpc>
              <a:buFont typeface="+mj-lt"/>
              <a:buAutoNum type="romanUcPeriod"/>
              <a:defRPr/>
            </a:pPr>
            <a:r>
              <a:rPr lang="vi-VN" altLang="vi-VN" sz="2600" b="1" dirty="0">
                <a:latin typeface="Times New Roman" pitchFamily="18" charset="0"/>
                <a:cs typeface="Times New Roman" pitchFamily="18" charset="0"/>
              </a:rPr>
              <a:t>Triển khai các biện pháp phòng bệnh nêu trên.</a:t>
            </a:r>
            <a:endParaRPr lang="en-US" altLang="vi-VN" sz="2600" b="1" dirty="0">
              <a:latin typeface="Times New Roman" pitchFamily="18" charset="0"/>
              <a:cs typeface="Times New Roman" pitchFamily="18" charset="0"/>
            </a:endParaRPr>
          </a:p>
          <a:p>
            <a:pPr marL="571500" indent="-571500">
              <a:lnSpc>
                <a:spcPct val="90000"/>
              </a:lnSpc>
              <a:spcBef>
                <a:spcPts val="1200"/>
              </a:spcBef>
              <a:buFont typeface="+mj-lt"/>
              <a:buAutoNum type="romanUcPeriod"/>
              <a:defRPr/>
            </a:pPr>
            <a:r>
              <a:rPr lang="en-US" altLang="vi-VN" sz="2600" b="1" dirty="0" err="1">
                <a:latin typeface="Times New Roman" pitchFamily="18" charset="0"/>
                <a:cs typeface="Times New Roman" pitchFamily="18" charset="0"/>
              </a:rPr>
              <a:t>Thực</a:t>
            </a:r>
            <a:r>
              <a:rPr lang="en-US" altLang="vi-VN" sz="2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600" b="1" dirty="0" err="1">
                <a:latin typeface="Times New Roman" pitchFamily="18" charset="0"/>
                <a:cs typeface="Times New Roman" pitchFamily="18" charset="0"/>
              </a:rPr>
              <a:t>hiện</a:t>
            </a:r>
            <a:r>
              <a:rPr lang="en-US" altLang="vi-VN" sz="2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600" b="1" dirty="0" err="1">
                <a:latin typeface="Times New Roman" pitchFamily="18" charset="0"/>
                <a:cs typeface="Times New Roman" pitchFamily="18" charset="0"/>
              </a:rPr>
              <a:t>thêm</a:t>
            </a:r>
            <a:r>
              <a:rPr lang="en-US" altLang="vi-VN" sz="2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600" b="1" dirty="0" err="1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altLang="vi-VN" sz="2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600" b="1" dirty="0" err="1">
                <a:latin typeface="Times New Roman" pitchFamily="18" charset="0"/>
                <a:cs typeface="Times New Roman" pitchFamily="18" charset="0"/>
              </a:rPr>
              <a:t>biện</a:t>
            </a:r>
            <a:r>
              <a:rPr lang="en-US" altLang="vi-VN" sz="2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altLang="vi-VN" sz="2600" b="1" dirty="0">
                <a:latin typeface="Times New Roman" pitchFamily="18" charset="0"/>
                <a:cs typeface="Times New Roman" pitchFamily="18" charset="0"/>
              </a:rPr>
              <a:t>p</a:t>
            </a:r>
            <a:r>
              <a:rPr lang="en-US" altLang="vi-VN" sz="2600" b="1" dirty="0" err="1">
                <a:latin typeface="Times New Roman" pitchFamily="18" charset="0"/>
                <a:cs typeface="Times New Roman" pitchFamily="18" charset="0"/>
              </a:rPr>
              <a:t>háp</a:t>
            </a:r>
            <a:r>
              <a:rPr lang="vi-VN" altLang="vi-VN" sz="2600" b="1" dirty="0">
                <a:latin typeface="Times New Roman" pitchFamily="18" charset="0"/>
                <a:cs typeface="Times New Roman" pitchFamily="18" charset="0"/>
              </a:rPr>
              <a:t> sau</a:t>
            </a:r>
            <a:r>
              <a:rPr lang="vi-VN" altLang="vi-VN" sz="2600" dirty="0">
                <a:latin typeface="Times New Roman" pitchFamily="18" charset="0"/>
                <a:cs typeface="Times New Roman" pitchFamily="18" charset="0"/>
              </a:rPr>
              <a:t>:</a:t>
            </a:r>
            <a:endParaRPr lang="en-US" altLang="vi-VN" sz="2600" dirty="0">
              <a:latin typeface="Times New Roman" pitchFamily="18" charset="0"/>
              <a:cs typeface="Times New Roman" pitchFamily="18" charset="0"/>
            </a:endParaRPr>
          </a:p>
          <a:p>
            <a:pPr marL="457200" lvl="1" indent="0" eaLnBrk="1" hangingPunct="1">
              <a:lnSpc>
                <a:spcPct val="90000"/>
              </a:lnSpc>
              <a:spcBef>
                <a:spcPts val="1200"/>
              </a:spcBef>
              <a:buFont typeface="Arial" pitchFamily="34" charset="0"/>
              <a:buNone/>
              <a:defRPr/>
            </a:pPr>
            <a:r>
              <a:rPr lang="vi-VN" altLang="vi-VN" sz="2400" b="1" dirty="0">
                <a:latin typeface="Times New Roman" pitchFamily="18" charset="0"/>
                <a:cs typeface="Times New Roman" pitchFamily="18" charset="0"/>
              </a:rPr>
              <a:t>1. Đối với người bệnh</a:t>
            </a:r>
          </a:p>
          <a:p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Cách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ly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điều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trị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tại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cơ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sở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y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tế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giảm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tối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đa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biến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chứng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tử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vong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Hạn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chế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việc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chuyển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tuyến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bệnh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nhân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tránh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lây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lan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trừ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trường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hợp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thực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sự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cần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thiết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Thời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gian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cách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ly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đến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khi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hết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triệu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chứng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lâm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sàng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Sử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dụng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khẩu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trang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y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tế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đúng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cách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khi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tiếp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xúc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khác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hạn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chế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lây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truyền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bệnh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Điều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trị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theo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hướng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dẫn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Bộ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Y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tế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Xử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lý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tử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thi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theo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Thông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tư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02/2009/TT-BYT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ngày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26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tháng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5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năm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2009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Bộ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trưởng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Bộ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Y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tế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hướng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dẫn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vệ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sinh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hoạt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mai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táng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hoả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táng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Title 1"/>
          <p:cNvSpPr>
            <a:spLocks noGrp="1"/>
          </p:cNvSpPr>
          <p:nvPr>
            <p:ph type="title"/>
          </p:nvPr>
        </p:nvSpPr>
        <p:spPr>
          <a:xfrm>
            <a:off x="228600" y="228600"/>
            <a:ext cx="8534400" cy="914400"/>
          </a:xfrm>
        </p:spPr>
        <p:txBody>
          <a:bodyPr/>
          <a:lstStyle/>
          <a:p>
            <a:pPr eaLnBrk="1" hangingPunct="1"/>
            <a:r>
              <a:rPr lang="en-US" altLang="vi-VN" sz="3200" b="1" dirty="0">
                <a:latin typeface="Times New Roman" pitchFamily="18" charset="0"/>
                <a:cs typeface="Times New Roman" pitchFamily="18" charset="0"/>
              </a:rPr>
              <a:t>CÁC BIỆN PHÁP CHỐNG DỊCH (2)</a:t>
            </a:r>
            <a:endParaRPr lang="en-US" altLang="vi-VN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4035" name="Content Placeholder 2"/>
          <p:cNvSpPr>
            <a:spLocks noGrp="1"/>
          </p:cNvSpPr>
          <p:nvPr>
            <p:ph idx="1"/>
          </p:nvPr>
        </p:nvSpPr>
        <p:spPr>
          <a:xfrm>
            <a:off x="342900" y="1219200"/>
            <a:ext cx="8572500" cy="5105400"/>
          </a:xfrm>
        </p:spPr>
        <p:txBody>
          <a:bodyPr/>
          <a:lstStyle/>
          <a:p>
            <a:pPr marL="457200" lvl="1" indent="0" eaLnBrk="1" hangingPunct="1">
              <a:lnSpc>
                <a:spcPct val="90000"/>
              </a:lnSpc>
              <a:spcBef>
                <a:spcPts val="1200"/>
              </a:spcBef>
              <a:buFont typeface="Arial" pitchFamily="34" charset="0"/>
              <a:buNone/>
            </a:pPr>
            <a:r>
              <a:rPr lang="vi-VN" altLang="vi-VN" sz="2400" b="1" dirty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vi-VN" altLang="vi-VN" sz="2400" b="1" dirty="0" err="1">
                <a:latin typeface="Times New Roman" pitchFamily="18" charset="0"/>
                <a:cs typeface="Times New Roman" pitchFamily="18" charset="0"/>
              </a:rPr>
              <a:t>Đối</a:t>
            </a:r>
            <a:r>
              <a:rPr lang="vi-VN" altLang="vi-VN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altLang="vi-VN" sz="2400" b="1" dirty="0" err="1"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vi-VN" altLang="vi-VN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altLang="vi-VN" sz="2400" b="1" dirty="0" err="1"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vi-VN" altLang="vi-VN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altLang="vi-VN" sz="2400" b="1" dirty="0" err="1">
                <a:latin typeface="Times New Roman" pitchFamily="18" charset="0"/>
                <a:cs typeface="Times New Roman" pitchFamily="18" charset="0"/>
              </a:rPr>
              <a:t>tiếp</a:t>
            </a:r>
            <a:r>
              <a:rPr lang="vi-VN" altLang="vi-VN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altLang="vi-VN" sz="2400" b="1" dirty="0" err="1">
                <a:latin typeface="Times New Roman" pitchFamily="18" charset="0"/>
                <a:cs typeface="Times New Roman" pitchFamily="18" charset="0"/>
              </a:rPr>
              <a:t>xúc</a:t>
            </a:r>
            <a:r>
              <a:rPr lang="vi-VN" altLang="vi-VN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altLang="vi-VN" sz="2400" b="1" dirty="0" err="1">
                <a:latin typeface="Times New Roman" pitchFamily="18" charset="0"/>
                <a:cs typeface="Times New Roman" pitchFamily="18" charset="0"/>
              </a:rPr>
              <a:t>gần</a:t>
            </a:r>
            <a:r>
              <a:rPr lang="vi-VN" altLang="vi-VN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altLang="vi-VN" sz="2400" b="1" dirty="0" err="1">
                <a:latin typeface="Times New Roman" pitchFamily="18" charset="0"/>
                <a:cs typeface="Times New Roman" pitchFamily="18" charset="0"/>
              </a:rPr>
              <a:t>hoặc</a:t>
            </a:r>
            <a:r>
              <a:rPr lang="vi-VN" altLang="vi-VN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altLang="vi-VN" sz="2400" b="1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vi-VN" altLang="vi-VN" sz="2400" b="1" dirty="0">
                <a:latin typeface="Times New Roman" pitchFamily="18" charset="0"/>
                <a:cs typeface="Times New Roman" pitchFamily="18" charset="0"/>
              </a:rPr>
              <a:t> liên quan </a:t>
            </a:r>
            <a:r>
              <a:rPr lang="vi-VN" altLang="vi-VN" sz="2400" b="1" dirty="0" err="1">
                <a:latin typeface="Times New Roman" pitchFamily="18" charset="0"/>
                <a:cs typeface="Times New Roman" pitchFamily="18" charset="0"/>
              </a:rPr>
              <a:t>khác</a:t>
            </a:r>
            <a:endParaRPr lang="vi-VN" altLang="vi-VN" sz="24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chăm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sóc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bệnh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nhân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phải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thực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hiện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biện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pháp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phòng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hộ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cá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nhân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như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đeo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khẩu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trang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y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tế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kính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đeo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mắt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găng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tay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mũ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áo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, ...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quá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trình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tiếp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xúc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gần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bệnh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;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rửa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tay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ngay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xà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phòng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hoặc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dung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dịch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sát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khuẩn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khác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sau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mỗi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lần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tiếp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xúc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bệnh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Hạn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chế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tối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đa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việc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tiếp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xúc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bệnh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nhân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khác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Lập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danh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sách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tiếp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xúc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gần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theo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dõi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tình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trạng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sức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khỏe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vòng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14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ngày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kể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khi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tiếp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xúc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lần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cuối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Tư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vấn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tiếp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xúc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dấu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hiệu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bệnh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biện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pháp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phòng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chống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tự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phòng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bệnh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tự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theo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dõi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phát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hiện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sớm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triệu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chứng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bệnh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viêm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đường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hô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hấp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cấp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Nếu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xuất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hiện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triệu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chứng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sốt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, ho,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đau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họng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khó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thở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...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cần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thông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báo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ngay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cơ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sở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y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tế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gần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nhất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chẩn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đoán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điều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trị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kịp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thời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Title 1"/>
          <p:cNvSpPr>
            <a:spLocks noGrp="1"/>
          </p:cNvSpPr>
          <p:nvPr>
            <p:ph type="title"/>
          </p:nvPr>
        </p:nvSpPr>
        <p:spPr>
          <a:xfrm>
            <a:off x="228600" y="228600"/>
            <a:ext cx="8534400" cy="914400"/>
          </a:xfrm>
        </p:spPr>
        <p:txBody>
          <a:bodyPr/>
          <a:lstStyle/>
          <a:p>
            <a:pPr eaLnBrk="1" hangingPunct="1"/>
            <a:r>
              <a:rPr lang="en-US" altLang="vi-VN" sz="3200" b="1" dirty="0">
                <a:latin typeface="Times New Roman" pitchFamily="18" charset="0"/>
                <a:cs typeface="Times New Roman" pitchFamily="18" charset="0"/>
              </a:rPr>
              <a:t>CÁC BIỆN PHÁP CHỐNG DỊCH (3)</a:t>
            </a:r>
            <a:endParaRPr lang="en-US" altLang="vi-VN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4035" name="Content Placeholder 2"/>
          <p:cNvSpPr>
            <a:spLocks noGrp="1"/>
          </p:cNvSpPr>
          <p:nvPr>
            <p:ph idx="1"/>
          </p:nvPr>
        </p:nvSpPr>
        <p:spPr>
          <a:xfrm>
            <a:off x="342900" y="1219200"/>
            <a:ext cx="8572500" cy="5105400"/>
          </a:xfrm>
        </p:spPr>
        <p:txBody>
          <a:bodyPr/>
          <a:lstStyle/>
          <a:p>
            <a:pPr marL="457200" lvl="1" indent="0" eaLnBrk="1" hangingPunct="1">
              <a:lnSpc>
                <a:spcPct val="90000"/>
              </a:lnSpc>
              <a:spcBef>
                <a:spcPts val="1200"/>
              </a:spcBef>
              <a:buFont typeface="Arial" pitchFamily="34" charset="0"/>
              <a:buNone/>
            </a:pPr>
            <a:r>
              <a:rPr lang="vi-VN" altLang="vi-VN" sz="2400" b="1" dirty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vi-VN" altLang="vi-VN" sz="2400" b="1" dirty="0" err="1">
                <a:latin typeface="Times New Roman" pitchFamily="18" charset="0"/>
                <a:cs typeface="Times New Roman" pitchFamily="18" charset="0"/>
              </a:rPr>
              <a:t>Đối</a:t>
            </a:r>
            <a:r>
              <a:rPr lang="vi-VN" altLang="vi-VN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altLang="vi-VN" sz="2400" b="1" dirty="0" err="1"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vi-VN" altLang="vi-VN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altLang="vi-VN" sz="2400" b="1" dirty="0" err="1"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vi-VN" altLang="vi-VN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altLang="vi-VN" sz="2400" b="1" dirty="0" err="1">
                <a:latin typeface="Times New Roman" pitchFamily="18" charset="0"/>
                <a:cs typeface="Times New Roman" pitchFamily="18" charset="0"/>
              </a:rPr>
              <a:t>tiếp</a:t>
            </a:r>
            <a:r>
              <a:rPr lang="vi-VN" altLang="vi-VN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altLang="vi-VN" sz="2400" b="1" dirty="0" err="1">
                <a:latin typeface="Times New Roman" pitchFamily="18" charset="0"/>
                <a:cs typeface="Times New Roman" pitchFamily="18" charset="0"/>
              </a:rPr>
              <a:t>xúc</a:t>
            </a:r>
            <a:r>
              <a:rPr lang="vi-VN" altLang="vi-VN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altLang="vi-VN" sz="2400" b="1" dirty="0" err="1">
                <a:latin typeface="Times New Roman" pitchFamily="18" charset="0"/>
                <a:cs typeface="Times New Roman" pitchFamily="18" charset="0"/>
              </a:rPr>
              <a:t>gần</a:t>
            </a:r>
            <a:r>
              <a:rPr lang="vi-VN" altLang="vi-VN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altLang="vi-VN" sz="2400" b="1" dirty="0" err="1">
                <a:latin typeface="Times New Roman" pitchFamily="18" charset="0"/>
                <a:cs typeface="Times New Roman" pitchFamily="18" charset="0"/>
              </a:rPr>
              <a:t>hoặc</a:t>
            </a:r>
            <a:r>
              <a:rPr lang="vi-VN" altLang="vi-VN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altLang="vi-VN" sz="2400" b="1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vi-VN" altLang="vi-VN" sz="2400" b="1" dirty="0">
                <a:latin typeface="Times New Roman" pitchFamily="18" charset="0"/>
                <a:cs typeface="Times New Roman" pitchFamily="18" charset="0"/>
              </a:rPr>
              <a:t> liên quan </a:t>
            </a:r>
            <a:r>
              <a:rPr lang="vi-VN" altLang="vi-VN" sz="2400" b="1" dirty="0" err="1">
                <a:latin typeface="Times New Roman" pitchFamily="18" charset="0"/>
                <a:cs typeface="Times New Roman" pitchFamily="18" charset="0"/>
              </a:rPr>
              <a:t>khác</a:t>
            </a:r>
            <a:endParaRPr lang="vi-VN" altLang="vi-VN" sz="24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Đối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tiếp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xúc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gần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mà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liên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quan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khác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cùng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chuyến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bay,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chuyến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tàu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xe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cùng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cuộc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họp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cùng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tham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dự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giao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lưu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tập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…),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cơ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quan Y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tế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sẽ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thông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báo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nhiều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cách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điện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thoại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, tin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nhắn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phương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tiện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thông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tin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đại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chúng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dân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biết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tự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theo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dõi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sức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khỏe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chủ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thông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báo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cơ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quan Y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tế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khi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dấu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hiệu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nghi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ngờ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mắc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bệnh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.  </a:t>
            </a:r>
          </a:p>
          <a:p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Thực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hiện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tốt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vệ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sinh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cá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nhân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thường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xuyên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rửa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tay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xà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phòng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;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sử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dụng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thuốc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sát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khuẩn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đường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mũi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họng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như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súc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miệng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sát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khuẩn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dung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dịch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sát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khuẩn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mũi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họng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khác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Hạn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chế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đến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nơi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tụ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họp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đông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đề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phòng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lây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bệnh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khác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2124960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Title 1"/>
          <p:cNvSpPr>
            <a:spLocks noGrp="1"/>
          </p:cNvSpPr>
          <p:nvPr>
            <p:ph type="title"/>
          </p:nvPr>
        </p:nvSpPr>
        <p:spPr>
          <a:xfrm>
            <a:off x="228600" y="228600"/>
            <a:ext cx="8534400" cy="914400"/>
          </a:xfrm>
        </p:spPr>
        <p:txBody>
          <a:bodyPr/>
          <a:lstStyle/>
          <a:p>
            <a:pPr eaLnBrk="1" hangingPunct="1"/>
            <a:r>
              <a:rPr lang="en-US" altLang="vi-VN" sz="3200" b="1" dirty="0">
                <a:latin typeface="Times New Roman" pitchFamily="18" charset="0"/>
                <a:cs typeface="Times New Roman" pitchFamily="18" charset="0"/>
              </a:rPr>
              <a:t>CÁC BIỆN PHÁP CHỐNG DỊCH (4)</a:t>
            </a:r>
            <a:endParaRPr lang="en-US" altLang="vi-VN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083" name="Content Placeholder 2"/>
          <p:cNvSpPr>
            <a:spLocks noGrp="1"/>
          </p:cNvSpPr>
          <p:nvPr>
            <p:ph idx="1"/>
          </p:nvPr>
        </p:nvSpPr>
        <p:spPr>
          <a:xfrm>
            <a:off x="304800" y="1143000"/>
            <a:ext cx="8572500" cy="5105400"/>
          </a:xfrm>
        </p:spPr>
        <p:txBody>
          <a:bodyPr/>
          <a:lstStyle/>
          <a:p>
            <a:pPr marL="457200" lvl="1" indent="0" eaLnBrk="1" hangingPunct="1">
              <a:lnSpc>
                <a:spcPct val="90000"/>
              </a:lnSpc>
              <a:spcBef>
                <a:spcPts val="1200"/>
              </a:spcBef>
              <a:buFont typeface="Arial" pitchFamily="34" charset="0"/>
              <a:buNone/>
            </a:pPr>
            <a:r>
              <a:rPr lang="en-US" altLang="vi-VN" sz="2300" b="1" dirty="0"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en-US" altLang="vi-VN" sz="2300" b="1" dirty="0" err="1">
                <a:latin typeface="Times New Roman" pitchFamily="18" charset="0"/>
                <a:cs typeface="Times New Roman" pitchFamily="18" charset="0"/>
              </a:rPr>
              <a:t>Đối</a:t>
            </a:r>
            <a:r>
              <a:rPr lang="en-US" altLang="vi-VN" sz="23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300" b="1" dirty="0" err="1"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altLang="vi-VN" sz="23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300" b="1" dirty="0" err="1">
                <a:latin typeface="Times New Roman" pitchFamily="18" charset="0"/>
                <a:cs typeface="Times New Roman" pitchFamily="18" charset="0"/>
              </a:rPr>
              <a:t>hộ</a:t>
            </a:r>
            <a:r>
              <a:rPr lang="en-US" altLang="vi-VN" sz="23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300" b="1" dirty="0" err="1">
                <a:latin typeface="Times New Roman" pitchFamily="18" charset="0"/>
                <a:cs typeface="Times New Roman" pitchFamily="18" charset="0"/>
              </a:rPr>
              <a:t>gia</a:t>
            </a:r>
            <a:r>
              <a:rPr lang="en-US" altLang="vi-VN" sz="23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300" b="1" dirty="0" err="1">
                <a:latin typeface="Times New Roman" pitchFamily="18" charset="0"/>
                <a:cs typeface="Times New Roman" pitchFamily="18" charset="0"/>
              </a:rPr>
              <a:t>đình</a:t>
            </a:r>
            <a:r>
              <a:rPr lang="en-US" altLang="vi-VN" sz="23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300" b="1" dirty="0" err="1">
                <a:latin typeface="Times New Roman" pitchFamily="18" charset="0"/>
                <a:cs typeface="Times New Roman" pitchFamily="18" charset="0"/>
              </a:rPr>
              <a:t>bệnh</a:t>
            </a:r>
            <a:r>
              <a:rPr lang="en-US" altLang="vi-VN" sz="23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300" b="1" dirty="0" err="1">
                <a:latin typeface="Times New Roman" pitchFamily="18" charset="0"/>
                <a:cs typeface="Times New Roman" pitchFamily="18" charset="0"/>
              </a:rPr>
              <a:t>nhân</a:t>
            </a:r>
            <a:endParaRPr lang="vi-VN" altLang="vi-VN" sz="23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altLang="vi-VN" sz="2300" dirty="0" err="1">
                <a:latin typeface="Times New Roman" pitchFamily="18" charset="0"/>
                <a:cs typeface="Times New Roman" pitchFamily="18" charset="0"/>
              </a:rPr>
              <a:t>Thực</a:t>
            </a:r>
            <a:r>
              <a:rPr lang="en-US" altLang="vi-VN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300" dirty="0" err="1">
                <a:latin typeface="Times New Roman" pitchFamily="18" charset="0"/>
                <a:cs typeface="Times New Roman" pitchFamily="18" charset="0"/>
              </a:rPr>
              <a:t>hiện</a:t>
            </a:r>
            <a:r>
              <a:rPr lang="en-US" altLang="vi-VN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300" dirty="0" err="1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altLang="vi-VN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300" dirty="0" err="1">
                <a:latin typeface="Times New Roman" pitchFamily="18" charset="0"/>
                <a:cs typeface="Times New Roman" pitchFamily="18" charset="0"/>
              </a:rPr>
              <a:t>biện</a:t>
            </a:r>
            <a:r>
              <a:rPr lang="en-US" altLang="vi-VN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300" dirty="0" err="1">
                <a:latin typeface="Times New Roman" pitchFamily="18" charset="0"/>
                <a:cs typeface="Times New Roman" pitchFamily="18" charset="0"/>
              </a:rPr>
              <a:t>pháp</a:t>
            </a:r>
            <a:r>
              <a:rPr lang="en-US" altLang="vi-VN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300" dirty="0" err="1">
                <a:latin typeface="Times New Roman" pitchFamily="18" charset="0"/>
                <a:cs typeface="Times New Roman" pitchFamily="18" charset="0"/>
              </a:rPr>
              <a:t>phòng</a:t>
            </a:r>
            <a:r>
              <a:rPr lang="en-US" altLang="vi-VN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300" dirty="0" err="1">
                <a:latin typeface="Times New Roman" pitchFamily="18" charset="0"/>
                <a:cs typeface="Times New Roman" pitchFamily="18" charset="0"/>
              </a:rPr>
              <a:t>bệnh</a:t>
            </a:r>
            <a:r>
              <a:rPr lang="en-US" altLang="vi-VN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300" dirty="0" err="1">
                <a:latin typeface="Times New Roman" pitchFamily="18" charset="0"/>
                <a:cs typeface="Times New Roman" pitchFamily="18" charset="0"/>
              </a:rPr>
              <a:t>đối</a:t>
            </a:r>
            <a:r>
              <a:rPr lang="en-US" altLang="vi-VN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300" dirty="0" err="1"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altLang="vi-VN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300" dirty="0" err="1">
                <a:latin typeface="Times New Roman" pitchFamily="18" charset="0"/>
                <a:cs typeface="Times New Roman" pitchFamily="18" charset="0"/>
              </a:rPr>
              <a:t>cá</a:t>
            </a:r>
            <a:r>
              <a:rPr lang="en-US" altLang="vi-VN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300" dirty="0" err="1">
                <a:latin typeface="Times New Roman" pitchFamily="18" charset="0"/>
                <a:cs typeface="Times New Roman" pitchFamily="18" charset="0"/>
              </a:rPr>
              <a:t>nhân</a:t>
            </a:r>
            <a:r>
              <a:rPr lang="en-US" altLang="vi-VN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300" dirty="0" err="1">
                <a:latin typeface="Times New Roman" pitchFamily="18" charset="0"/>
                <a:cs typeface="Times New Roman" pitchFamily="18" charset="0"/>
              </a:rPr>
              <a:t>như</a:t>
            </a:r>
            <a:r>
              <a:rPr lang="en-US" altLang="vi-VN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300" dirty="0" err="1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altLang="vi-VN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300" dirty="0" err="1">
                <a:latin typeface="Times New Roman" pitchFamily="18" charset="0"/>
                <a:cs typeface="Times New Roman" pitchFamily="18" charset="0"/>
              </a:rPr>
              <a:t>phần</a:t>
            </a:r>
            <a:r>
              <a:rPr lang="en-US" altLang="vi-VN" sz="2300" dirty="0">
                <a:latin typeface="Times New Roman" pitchFamily="18" charset="0"/>
                <a:cs typeface="Times New Roman" pitchFamily="18" charset="0"/>
              </a:rPr>
              <a:t> III </a:t>
            </a:r>
            <a:r>
              <a:rPr lang="en-US" altLang="vi-VN" sz="2300" dirty="0" err="1">
                <a:latin typeface="Times New Roman" pitchFamily="18" charset="0"/>
                <a:cs typeface="Times New Roman" pitchFamily="18" charset="0"/>
              </a:rPr>
              <a:t>mục</a:t>
            </a:r>
            <a:r>
              <a:rPr lang="en-US" altLang="vi-VN" sz="2300" dirty="0">
                <a:latin typeface="Times New Roman" pitchFamily="18" charset="0"/>
                <a:cs typeface="Times New Roman" pitchFamily="18" charset="0"/>
              </a:rPr>
              <a:t> 1.</a:t>
            </a:r>
            <a:endParaRPr lang="vi-VN" altLang="vi-VN" sz="23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altLang="vi-VN" sz="2300" dirty="0" err="1">
                <a:latin typeface="Times New Roman" pitchFamily="18" charset="0"/>
                <a:cs typeface="Times New Roman" pitchFamily="18" charset="0"/>
              </a:rPr>
              <a:t>Thực</a:t>
            </a:r>
            <a:r>
              <a:rPr lang="en-US" altLang="vi-VN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300" dirty="0" err="1">
                <a:latin typeface="Times New Roman" pitchFamily="18" charset="0"/>
                <a:cs typeface="Times New Roman" pitchFamily="18" charset="0"/>
              </a:rPr>
              <a:t>hiện</a:t>
            </a:r>
            <a:r>
              <a:rPr lang="en-US" altLang="vi-VN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300" dirty="0" err="1">
                <a:latin typeface="Times New Roman" pitchFamily="18" charset="0"/>
                <a:cs typeface="Times New Roman" pitchFamily="18" charset="0"/>
              </a:rPr>
              <a:t>vệ</a:t>
            </a:r>
            <a:r>
              <a:rPr lang="en-US" altLang="vi-VN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300" dirty="0" err="1">
                <a:latin typeface="Times New Roman" pitchFamily="18" charset="0"/>
                <a:cs typeface="Times New Roman" pitchFamily="18" charset="0"/>
              </a:rPr>
              <a:t>sinh</a:t>
            </a:r>
            <a:r>
              <a:rPr lang="en-US" altLang="vi-VN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300" dirty="0" err="1">
                <a:latin typeface="Times New Roman" pitchFamily="18" charset="0"/>
                <a:cs typeface="Times New Roman" pitchFamily="18" charset="0"/>
              </a:rPr>
              <a:t>thông</a:t>
            </a:r>
            <a:r>
              <a:rPr lang="en-US" altLang="vi-VN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300" dirty="0" err="1">
                <a:latin typeface="Times New Roman" pitchFamily="18" charset="0"/>
                <a:cs typeface="Times New Roman" pitchFamily="18" charset="0"/>
              </a:rPr>
              <a:t>khí</a:t>
            </a:r>
            <a:r>
              <a:rPr lang="en-US" altLang="vi-VN" sz="23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altLang="vi-VN" sz="2300" dirty="0" err="1">
                <a:latin typeface="Times New Roman" pitchFamily="18" charset="0"/>
                <a:cs typeface="Times New Roman" pitchFamily="18" charset="0"/>
              </a:rPr>
              <a:t>thông</a:t>
            </a:r>
            <a:r>
              <a:rPr lang="en-US" altLang="vi-VN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300" dirty="0" err="1">
                <a:latin typeface="Times New Roman" pitchFamily="18" charset="0"/>
                <a:cs typeface="Times New Roman" pitchFamily="18" charset="0"/>
              </a:rPr>
              <a:t>thoáng</a:t>
            </a:r>
            <a:r>
              <a:rPr lang="en-US" altLang="vi-VN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300" dirty="0" err="1">
                <a:latin typeface="Times New Roman" pitchFamily="18" charset="0"/>
                <a:cs typeface="Times New Roman" pitchFamily="18" charset="0"/>
              </a:rPr>
              <a:t>nhà</a:t>
            </a:r>
            <a:r>
              <a:rPr lang="en-US" altLang="vi-VN" sz="2300" dirty="0">
                <a:latin typeface="Times New Roman" pitchFamily="18" charset="0"/>
                <a:cs typeface="Times New Roman" pitchFamily="18" charset="0"/>
              </a:rPr>
              <a:t> ở, </a:t>
            </a:r>
            <a:r>
              <a:rPr lang="en-US" altLang="vi-VN" sz="2300" dirty="0" err="1">
                <a:latin typeface="Times New Roman" pitchFamily="18" charset="0"/>
                <a:cs typeface="Times New Roman" pitchFamily="18" charset="0"/>
              </a:rPr>
              <a:t>thường</a:t>
            </a:r>
            <a:r>
              <a:rPr lang="en-US" altLang="vi-VN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300" dirty="0" err="1">
                <a:latin typeface="Times New Roman" pitchFamily="18" charset="0"/>
                <a:cs typeface="Times New Roman" pitchFamily="18" charset="0"/>
              </a:rPr>
              <a:t>xuyên</a:t>
            </a:r>
            <a:r>
              <a:rPr lang="en-US" altLang="vi-VN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300" dirty="0" err="1">
                <a:latin typeface="Times New Roman" pitchFamily="18" charset="0"/>
                <a:cs typeface="Times New Roman" pitchFamily="18" charset="0"/>
              </a:rPr>
              <a:t>lau</a:t>
            </a:r>
            <a:r>
              <a:rPr lang="en-US" altLang="vi-VN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300" dirty="0" err="1">
                <a:latin typeface="Times New Roman" pitchFamily="18" charset="0"/>
                <a:cs typeface="Times New Roman" pitchFamily="18" charset="0"/>
              </a:rPr>
              <a:t>nền</a:t>
            </a:r>
            <a:r>
              <a:rPr lang="en-US" altLang="vi-VN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300" dirty="0" err="1">
                <a:latin typeface="Times New Roman" pitchFamily="18" charset="0"/>
                <a:cs typeface="Times New Roman" pitchFamily="18" charset="0"/>
              </a:rPr>
              <a:t>nhà</a:t>
            </a:r>
            <a:r>
              <a:rPr lang="en-US" altLang="vi-VN" sz="23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altLang="vi-VN" sz="2300" dirty="0" err="1">
                <a:latin typeface="Times New Roman" pitchFamily="18" charset="0"/>
                <a:cs typeface="Times New Roman" pitchFamily="18" charset="0"/>
              </a:rPr>
              <a:t>tay</a:t>
            </a:r>
            <a:r>
              <a:rPr lang="en-US" altLang="vi-VN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300" dirty="0" err="1">
                <a:latin typeface="Times New Roman" pitchFamily="18" charset="0"/>
                <a:cs typeface="Times New Roman" pitchFamily="18" charset="0"/>
              </a:rPr>
              <a:t>nắm</a:t>
            </a:r>
            <a:r>
              <a:rPr lang="en-US" altLang="vi-VN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300" dirty="0" err="1">
                <a:latin typeface="Times New Roman" pitchFamily="18" charset="0"/>
                <a:cs typeface="Times New Roman" pitchFamily="18" charset="0"/>
              </a:rPr>
              <a:t>cửa</a:t>
            </a:r>
            <a:r>
              <a:rPr lang="en-US" altLang="vi-VN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300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altLang="vi-VN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300" dirty="0" err="1">
                <a:latin typeface="Times New Roman" pitchFamily="18" charset="0"/>
                <a:cs typeface="Times New Roman" pitchFamily="18" charset="0"/>
              </a:rPr>
              <a:t>bề</a:t>
            </a:r>
            <a:r>
              <a:rPr lang="en-US" altLang="vi-VN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300" dirty="0" err="1">
                <a:latin typeface="Times New Roman" pitchFamily="18" charset="0"/>
                <a:cs typeface="Times New Roman" pitchFamily="18" charset="0"/>
              </a:rPr>
              <a:t>mặt</a:t>
            </a:r>
            <a:r>
              <a:rPr lang="en-US" altLang="vi-VN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300" dirty="0" err="1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altLang="vi-VN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300" dirty="0" err="1">
                <a:latin typeface="Times New Roman" pitchFamily="18" charset="0"/>
                <a:cs typeface="Times New Roman" pitchFamily="18" charset="0"/>
              </a:rPr>
              <a:t>đồ</a:t>
            </a:r>
            <a:r>
              <a:rPr lang="en-US" altLang="vi-VN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300" dirty="0" err="1">
                <a:latin typeface="Times New Roman" pitchFamily="18" charset="0"/>
                <a:cs typeface="Times New Roman" pitchFamily="18" charset="0"/>
              </a:rPr>
              <a:t>vật</a:t>
            </a:r>
            <a:r>
              <a:rPr lang="en-US" altLang="vi-VN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300" dirty="0" err="1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altLang="vi-VN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300" dirty="0" err="1">
                <a:latin typeface="Times New Roman" pitchFamily="18" charset="0"/>
                <a:cs typeface="Times New Roman" pitchFamily="18" charset="0"/>
              </a:rPr>
              <a:t>nhà</a:t>
            </a:r>
            <a:r>
              <a:rPr lang="en-US" altLang="vi-VN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300" dirty="0" err="1"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altLang="vi-VN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300" dirty="0" err="1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altLang="vi-VN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300" dirty="0" err="1">
                <a:latin typeface="Times New Roman" pitchFamily="18" charset="0"/>
                <a:cs typeface="Times New Roman" pitchFamily="18" charset="0"/>
              </a:rPr>
              <a:t>chất</a:t>
            </a:r>
            <a:r>
              <a:rPr lang="en-US" altLang="vi-VN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300" dirty="0" err="1">
                <a:latin typeface="Times New Roman" pitchFamily="18" charset="0"/>
                <a:cs typeface="Times New Roman" pitchFamily="18" charset="0"/>
              </a:rPr>
              <a:t>tẩy</a:t>
            </a:r>
            <a:r>
              <a:rPr lang="en-US" altLang="vi-VN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300" dirty="0" err="1">
                <a:latin typeface="Times New Roman" pitchFamily="18" charset="0"/>
                <a:cs typeface="Times New Roman" pitchFamily="18" charset="0"/>
              </a:rPr>
              <a:t>rửa</a:t>
            </a:r>
            <a:r>
              <a:rPr lang="en-US" altLang="vi-VN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300" dirty="0" err="1">
                <a:latin typeface="Times New Roman" pitchFamily="18" charset="0"/>
                <a:cs typeface="Times New Roman" pitchFamily="18" charset="0"/>
              </a:rPr>
              <a:t>thông</a:t>
            </a:r>
            <a:r>
              <a:rPr lang="en-US" altLang="vi-VN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300" dirty="0" err="1">
                <a:latin typeface="Times New Roman" pitchFamily="18" charset="0"/>
                <a:cs typeface="Times New Roman" pitchFamily="18" charset="0"/>
              </a:rPr>
              <a:t>thường</a:t>
            </a:r>
            <a:r>
              <a:rPr lang="en-US" altLang="vi-VN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300" dirty="0" err="1">
                <a:latin typeface="Times New Roman" pitchFamily="18" charset="0"/>
                <a:cs typeface="Times New Roman" pitchFamily="18" charset="0"/>
              </a:rPr>
              <a:t>như</a:t>
            </a:r>
            <a:r>
              <a:rPr lang="en-US" altLang="vi-VN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300" dirty="0" err="1">
                <a:latin typeface="Times New Roman" pitchFamily="18" charset="0"/>
                <a:cs typeface="Times New Roman" pitchFamily="18" charset="0"/>
              </a:rPr>
              <a:t>xà</a:t>
            </a:r>
            <a:r>
              <a:rPr lang="en-US" altLang="vi-VN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300" dirty="0" err="1">
                <a:latin typeface="Times New Roman" pitchFamily="18" charset="0"/>
                <a:cs typeface="Times New Roman" pitchFamily="18" charset="0"/>
              </a:rPr>
              <a:t>phòng</a:t>
            </a:r>
            <a:r>
              <a:rPr lang="en-US" altLang="vi-VN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300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altLang="vi-VN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300" dirty="0" err="1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altLang="vi-VN" sz="2300" dirty="0">
                <a:latin typeface="Times New Roman" pitchFamily="18" charset="0"/>
                <a:cs typeface="Times New Roman" pitchFamily="18" charset="0"/>
              </a:rPr>
              <a:t> dung </a:t>
            </a:r>
            <a:r>
              <a:rPr lang="en-US" altLang="vi-VN" sz="2300" dirty="0" err="1">
                <a:latin typeface="Times New Roman" pitchFamily="18" charset="0"/>
                <a:cs typeface="Times New Roman" pitchFamily="18" charset="0"/>
              </a:rPr>
              <a:t>dịch</a:t>
            </a:r>
            <a:r>
              <a:rPr lang="en-US" altLang="vi-VN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300" dirty="0" err="1">
                <a:latin typeface="Times New Roman" pitchFamily="18" charset="0"/>
                <a:cs typeface="Times New Roman" pitchFamily="18" charset="0"/>
              </a:rPr>
              <a:t>khử</a:t>
            </a:r>
            <a:r>
              <a:rPr lang="en-US" altLang="vi-VN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300" dirty="0" err="1">
                <a:latin typeface="Times New Roman" pitchFamily="18" charset="0"/>
                <a:cs typeface="Times New Roman" pitchFamily="18" charset="0"/>
              </a:rPr>
              <a:t>khuẩn</a:t>
            </a:r>
            <a:r>
              <a:rPr lang="en-US" altLang="vi-VN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300" dirty="0" err="1">
                <a:latin typeface="Times New Roman" pitchFamily="18" charset="0"/>
                <a:cs typeface="Times New Roman" pitchFamily="18" charset="0"/>
              </a:rPr>
              <a:t>khác</a:t>
            </a:r>
            <a:r>
              <a:rPr lang="en-US" altLang="vi-VN" sz="2300" dirty="0">
                <a:latin typeface="Times New Roman" pitchFamily="18" charset="0"/>
                <a:cs typeface="Times New Roman" pitchFamily="18" charset="0"/>
              </a:rPr>
              <a:t>.</a:t>
            </a:r>
            <a:endParaRPr lang="vi-VN" altLang="vi-VN" sz="2300" dirty="0">
              <a:latin typeface="Times New Roman" pitchFamily="18" charset="0"/>
              <a:cs typeface="Times New Roman" pitchFamily="18" charset="0"/>
            </a:endParaRPr>
          </a:p>
          <a:p>
            <a:pPr marL="457200" lvl="1" indent="0" eaLnBrk="1" hangingPunct="1">
              <a:lnSpc>
                <a:spcPct val="90000"/>
              </a:lnSpc>
              <a:spcBef>
                <a:spcPts val="1200"/>
              </a:spcBef>
              <a:buFont typeface="Arial" pitchFamily="34" charset="0"/>
              <a:buNone/>
            </a:pPr>
            <a:r>
              <a:rPr lang="en-US" altLang="vi-VN" sz="2300" b="1" dirty="0">
                <a:latin typeface="Times New Roman" pitchFamily="18" charset="0"/>
                <a:cs typeface="Times New Roman" pitchFamily="18" charset="0"/>
              </a:rPr>
              <a:t>4. </a:t>
            </a:r>
            <a:r>
              <a:rPr lang="en-US" altLang="vi-VN" sz="2300" b="1" dirty="0" err="1">
                <a:latin typeface="Times New Roman" pitchFamily="18" charset="0"/>
                <a:cs typeface="Times New Roman" pitchFamily="18" charset="0"/>
              </a:rPr>
              <a:t>Đối</a:t>
            </a:r>
            <a:r>
              <a:rPr lang="en-US" altLang="vi-VN" sz="23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300" b="1" dirty="0" err="1"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altLang="vi-VN" sz="23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300" b="1" dirty="0" err="1">
                <a:latin typeface="Times New Roman" pitchFamily="18" charset="0"/>
                <a:cs typeface="Times New Roman" pitchFamily="18" charset="0"/>
              </a:rPr>
              <a:t>cộng</a:t>
            </a:r>
            <a:r>
              <a:rPr lang="en-US" altLang="vi-VN" sz="23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300" b="1" dirty="0" err="1">
                <a:latin typeface="Times New Roman" pitchFamily="18" charset="0"/>
                <a:cs typeface="Times New Roman" pitchFamily="18" charset="0"/>
              </a:rPr>
              <a:t>đồng</a:t>
            </a:r>
            <a:r>
              <a:rPr lang="en-US" altLang="vi-VN" sz="23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altLang="vi-VN" sz="2300" b="1" dirty="0" err="1">
                <a:latin typeface="Times New Roman" pitchFamily="18" charset="0"/>
                <a:cs typeface="Times New Roman" pitchFamily="18" charset="0"/>
              </a:rPr>
              <a:t>trường</a:t>
            </a:r>
            <a:r>
              <a:rPr lang="en-US" altLang="vi-VN" sz="23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300" b="1" dirty="0" err="1"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altLang="vi-VN" sz="23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altLang="vi-VN" sz="2300" b="1" dirty="0" err="1">
                <a:latin typeface="Times New Roman" pitchFamily="18" charset="0"/>
                <a:cs typeface="Times New Roman" pitchFamily="18" charset="0"/>
              </a:rPr>
              <a:t>xí</a:t>
            </a:r>
            <a:r>
              <a:rPr lang="en-US" altLang="vi-VN" sz="23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300" b="1" dirty="0" err="1">
                <a:latin typeface="Times New Roman" pitchFamily="18" charset="0"/>
                <a:cs typeface="Times New Roman" pitchFamily="18" charset="0"/>
              </a:rPr>
              <a:t>nghiệp</a:t>
            </a:r>
            <a:r>
              <a:rPr lang="en-US" altLang="vi-VN" sz="23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altLang="vi-VN" sz="2300" b="1" dirty="0" err="1">
                <a:latin typeface="Times New Roman" pitchFamily="18" charset="0"/>
                <a:cs typeface="Times New Roman" pitchFamily="18" charset="0"/>
              </a:rPr>
              <a:t>công</a:t>
            </a:r>
            <a:r>
              <a:rPr lang="en-US" altLang="vi-VN" sz="23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300" b="1" dirty="0" err="1">
                <a:latin typeface="Times New Roman" pitchFamily="18" charset="0"/>
                <a:cs typeface="Times New Roman" pitchFamily="18" charset="0"/>
              </a:rPr>
              <a:t>sở</a:t>
            </a:r>
            <a:r>
              <a:rPr lang="en-US" altLang="vi-VN" sz="2300" b="1" dirty="0">
                <a:latin typeface="Times New Roman" pitchFamily="18" charset="0"/>
                <a:cs typeface="Times New Roman" pitchFamily="18" charset="0"/>
              </a:rPr>
              <a:t>.</a:t>
            </a:r>
            <a:endParaRPr lang="vi-VN" altLang="vi-VN" sz="23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altLang="vi-VN" sz="2300" dirty="0" err="1">
                <a:latin typeface="Times New Roman" pitchFamily="18" charset="0"/>
                <a:cs typeface="Times New Roman" pitchFamily="18" charset="0"/>
              </a:rPr>
              <a:t>Triển</a:t>
            </a:r>
            <a:r>
              <a:rPr lang="en-US" altLang="vi-VN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300" dirty="0" err="1">
                <a:latin typeface="Times New Roman" pitchFamily="18" charset="0"/>
                <a:cs typeface="Times New Roman" pitchFamily="18" charset="0"/>
              </a:rPr>
              <a:t>khai</a:t>
            </a:r>
            <a:r>
              <a:rPr lang="en-US" altLang="vi-VN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300" dirty="0" err="1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altLang="vi-VN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300" dirty="0" err="1">
                <a:latin typeface="Times New Roman" pitchFamily="18" charset="0"/>
                <a:cs typeface="Times New Roman" pitchFamily="18" charset="0"/>
              </a:rPr>
              <a:t>biện</a:t>
            </a:r>
            <a:r>
              <a:rPr lang="en-US" altLang="vi-VN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300" dirty="0" err="1">
                <a:latin typeface="Times New Roman" pitchFamily="18" charset="0"/>
                <a:cs typeface="Times New Roman" pitchFamily="18" charset="0"/>
              </a:rPr>
              <a:t>pháp</a:t>
            </a:r>
            <a:r>
              <a:rPr lang="en-US" altLang="vi-VN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300" dirty="0" err="1">
                <a:latin typeface="Times New Roman" pitchFamily="18" charset="0"/>
                <a:cs typeface="Times New Roman" pitchFamily="18" charset="0"/>
              </a:rPr>
              <a:t>phòng</a:t>
            </a:r>
            <a:r>
              <a:rPr lang="en-US" altLang="vi-VN" sz="23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altLang="vi-VN" sz="2300" dirty="0" err="1">
                <a:latin typeface="Times New Roman" pitchFamily="18" charset="0"/>
                <a:cs typeface="Times New Roman" pitchFamily="18" charset="0"/>
              </a:rPr>
              <a:t>chống</a:t>
            </a:r>
            <a:r>
              <a:rPr lang="en-US" altLang="vi-VN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300" dirty="0" err="1">
                <a:latin typeface="Times New Roman" pitchFamily="18" charset="0"/>
                <a:cs typeface="Times New Roman" pitchFamily="18" charset="0"/>
              </a:rPr>
              <a:t>dịch</a:t>
            </a:r>
            <a:r>
              <a:rPr lang="en-US" altLang="vi-VN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300" dirty="0" err="1">
                <a:latin typeface="Times New Roman" pitchFamily="18" charset="0"/>
                <a:cs typeface="Times New Roman" pitchFamily="18" charset="0"/>
              </a:rPr>
              <a:t>như</a:t>
            </a:r>
            <a:r>
              <a:rPr lang="en-US" altLang="vi-VN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300" dirty="0" err="1">
                <a:latin typeface="Times New Roman" pitchFamily="18" charset="0"/>
                <a:cs typeface="Times New Roman" pitchFamily="18" charset="0"/>
              </a:rPr>
              <a:t>đối</a:t>
            </a:r>
            <a:r>
              <a:rPr lang="en-US" altLang="vi-VN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300" dirty="0" err="1"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altLang="vi-VN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300" dirty="0" err="1">
                <a:latin typeface="Times New Roman" pitchFamily="18" charset="0"/>
                <a:cs typeface="Times New Roman" pitchFamily="18" charset="0"/>
              </a:rPr>
              <a:t>hộ</a:t>
            </a:r>
            <a:r>
              <a:rPr lang="en-US" altLang="vi-VN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300" dirty="0" err="1">
                <a:latin typeface="Times New Roman" pitchFamily="18" charset="0"/>
                <a:cs typeface="Times New Roman" pitchFamily="18" charset="0"/>
              </a:rPr>
              <a:t>gia</a:t>
            </a:r>
            <a:r>
              <a:rPr lang="en-US" altLang="vi-VN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300" dirty="0" err="1">
                <a:latin typeface="Times New Roman" pitchFamily="18" charset="0"/>
                <a:cs typeface="Times New Roman" pitchFamily="18" charset="0"/>
              </a:rPr>
              <a:t>đình</a:t>
            </a:r>
            <a:r>
              <a:rPr lang="en-US" altLang="vi-VN" sz="2300" dirty="0">
                <a:latin typeface="Times New Roman" pitchFamily="18" charset="0"/>
                <a:cs typeface="Times New Roman" pitchFamily="18" charset="0"/>
              </a:rPr>
              <a:t>.</a:t>
            </a:r>
            <a:endParaRPr lang="vi-VN" altLang="vi-VN" sz="23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altLang="vi-VN" sz="2300" dirty="0" err="1">
                <a:latin typeface="Times New Roman" pitchFamily="18" charset="0"/>
                <a:cs typeface="Times New Roman" pitchFamily="18" charset="0"/>
              </a:rPr>
              <a:t>Biện</a:t>
            </a:r>
            <a:r>
              <a:rPr lang="en-US" altLang="vi-VN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300" dirty="0" err="1">
                <a:latin typeface="Times New Roman" pitchFamily="18" charset="0"/>
                <a:cs typeface="Times New Roman" pitchFamily="18" charset="0"/>
              </a:rPr>
              <a:t>pháp</a:t>
            </a:r>
            <a:r>
              <a:rPr lang="en-US" altLang="vi-VN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300" dirty="0" err="1">
                <a:latin typeface="Times New Roman" pitchFamily="18" charset="0"/>
                <a:cs typeface="Times New Roman" pitchFamily="18" charset="0"/>
              </a:rPr>
              <a:t>đóng</a:t>
            </a:r>
            <a:r>
              <a:rPr lang="en-US" altLang="vi-VN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300" dirty="0" err="1">
                <a:latin typeface="Times New Roman" pitchFamily="18" charset="0"/>
                <a:cs typeface="Times New Roman" pitchFamily="18" charset="0"/>
              </a:rPr>
              <a:t>cửa</a:t>
            </a:r>
            <a:r>
              <a:rPr lang="en-US" altLang="vi-VN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300" dirty="0" err="1">
                <a:latin typeface="Times New Roman" pitchFamily="18" charset="0"/>
                <a:cs typeface="Times New Roman" pitchFamily="18" charset="0"/>
              </a:rPr>
              <a:t>trường</a:t>
            </a:r>
            <a:r>
              <a:rPr lang="en-US" altLang="vi-VN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300" dirty="0" err="1"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altLang="vi-VN" sz="23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altLang="vi-VN" sz="2300" dirty="0" err="1">
                <a:latin typeface="Times New Roman" pitchFamily="18" charset="0"/>
                <a:cs typeface="Times New Roman" pitchFamily="18" charset="0"/>
              </a:rPr>
              <a:t>công</a:t>
            </a:r>
            <a:r>
              <a:rPr lang="en-US" altLang="vi-VN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300" dirty="0" err="1">
                <a:latin typeface="Times New Roman" pitchFamily="18" charset="0"/>
                <a:cs typeface="Times New Roman" pitchFamily="18" charset="0"/>
              </a:rPr>
              <a:t>sở</a:t>
            </a:r>
            <a:r>
              <a:rPr lang="en-US" altLang="vi-VN" sz="23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altLang="vi-VN" sz="2300" dirty="0" err="1">
                <a:latin typeface="Times New Roman" pitchFamily="18" charset="0"/>
                <a:cs typeface="Times New Roman" pitchFamily="18" charset="0"/>
              </a:rPr>
              <a:t>xí</a:t>
            </a:r>
            <a:r>
              <a:rPr lang="en-US" altLang="vi-VN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300" dirty="0" err="1">
                <a:latin typeface="Times New Roman" pitchFamily="18" charset="0"/>
                <a:cs typeface="Times New Roman" pitchFamily="18" charset="0"/>
              </a:rPr>
              <a:t>nghiệp</a:t>
            </a:r>
            <a:r>
              <a:rPr lang="en-US" altLang="vi-VN" sz="2300" dirty="0">
                <a:latin typeface="Times New Roman" pitchFamily="18" charset="0"/>
                <a:cs typeface="Times New Roman" pitchFamily="18" charset="0"/>
              </a:rPr>
              <a:t>,... </a:t>
            </a:r>
            <a:r>
              <a:rPr lang="en-US" altLang="vi-VN" sz="2300" dirty="0" err="1">
                <a:latin typeface="Times New Roman" pitchFamily="18" charset="0"/>
                <a:cs typeface="Times New Roman" pitchFamily="18" charset="0"/>
              </a:rPr>
              <a:t>sẽ</a:t>
            </a:r>
            <a:r>
              <a:rPr lang="en-US" altLang="vi-VN" sz="2300" dirty="0">
                <a:latin typeface="Times New Roman" pitchFamily="18" charset="0"/>
                <a:cs typeface="Times New Roman" pitchFamily="18" charset="0"/>
              </a:rPr>
              <a:t> do Ban </a:t>
            </a:r>
            <a:r>
              <a:rPr lang="en-US" altLang="vi-VN" sz="2300" dirty="0" err="1">
                <a:latin typeface="Times New Roman" pitchFamily="18" charset="0"/>
                <a:cs typeface="Times New Roman" pitchFamily="18" charset="0"/>
              </a:rPr>
              <a:t>chỉ</a:t>
            </a:r>
            <a:r>
              <a:rPr lang="en-US" altLang="vi-VN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300" dirty="0" err="1">
                <a:latin typeface="Times New Roman" pitchFamily="18" charset="0"/>
                <a:cs typeface="Times New Roman" pitchFamily="18" charset="0"/>
              </a:rPr>
              <a:t>đạo</a:t>
            </a:r>
            <a:r>
              <a:rPr lang="en-US" altLang="vi-VN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300" dirty="0" err="1">
                <a:latin typeface="Times New Roman" pitchFamily="18" charset="0"/>
                <a:cs typeface="Times New Roman" pitchFamily="18" charset="0"/>
              </a:rPr>
              <a:t>phòng</a:t>
            </a:r>
            <a:r>
              <a:rPr lang="en-US" altLang="vi-VN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300" dirty="0" err="1">
                <a:latin typeface="Times New Roman" pitchFamily="18" charset="0"/>
                <a:cs typeface="Times New Roman" pitchFamily="18" charset="0"/>
              </a:rPr>
              <a:t>chống</a:t>
            </a:r>
            <a:r>
              <a:rPr lang="en-US" altLang="vi-VN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300" dirty="0" err="1">
                <a:latin typeface="Times New Roman" pitchFamily="18" charset="0"/>
                <a:cs typeface="Times New Roman" pitchFamily="18" charset="0"/>
              </a:rPr>
              <a:t>dịch</a:t>
            </a:r>
            <a:r>
              <a:rPr lang="en-US" altLang="vi-VN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300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altLang="vi-VN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300" dirty="0" err="1">
                <a:latin typeface="Times New Roman" pitchFamily="18" charset="0"/>
                <a:cs typeface="Times New Roman" pitchFamily="18" charset="0"/>
              </a:rPr>
              <a:t>tỉnh</a:t>
            </a:r>
            <a:r>
              <a:rPr lang="en-US" altLang="vi-VN" sz="2300" dirty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altLang="vi-VN" sz="2300" dirty="0" err="1">
                <a:latin typeface="Times New Roman" pitchFamily="18" charset="0"/>
                <a:cs typeface="Times New Roman" pitchFamily="18" charset="0"/>
              </a:rPr>
              <a:t>thành</a:t>
            </a:r>
            <a:r>
              <a:rPr lang="en-US" altLang="vi-VN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300" dirty="0" err="1">
                <a:latin typeface="Times New Roman" pitchFamily="18" charset="0"/>
                <a:cs typeface="Times New Roman" pitchFamily="18" charset="0"/>
              </a:rPr>
              <a:t>phố</a:t>
            </a:r>
            <a:r>
              <a:rPr lang="en-US" altLang="vi-VN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300" dirty="0" err="1">
                <a:latin typeface="Times New Roman" pitchFamily="18" charset="0"/>
                <a:cs typeface="Times New Roman" pitchFamily="18" charset="0"/>
              </a:rPr>
              <a:t>quyết</a:t>
            </a:r>
            <a:r>
              <a:rPr lang="en-US" altLang="vi-VN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300" dirty="0" err="1">
                <a:latin typeface="Times New Roman" pitchFamily="18" charset="0"/>
                <a:cs typeface="Times New Roman" pitchFamily="18" charset="0"/>
              </a:rPr>
              <a:t>định</a:t>
            </a:r>
            <a:r>
              <a:rPr lang="en-US" altLang="vi-VN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300" dirty="0" err="1">
                <a:latin typeface="Times New Roman" pitchFamily="18" charset="0"/>
                <a:cs typeface="Times New Roman" pitchFamily="18" charset="0"/>
              </a:rPr>
              <a:t>dựa</a:t>
            </a:r>
            <a:r>
              <a:rPr lang="en-US" altLang="vi-VN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300" dirty="0" err="1">
                <a:latin typeface="Times New Roman" pitchFamily="18" charset="0"/>
                <a:cs typeface="Times New Roman" pitchFamily="18" charset="0"/>
              </a:rPr>
              <a:t>trên</a:t>
            </a:r>
            <a:r>
              <a:rPr lang="en-US" altLang="vi-VN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300" dirty="0" err="1">
                <a:latin typeface="Times New Roman" pitchFamily="18" charset="0"/>
                <a:cs typeface="Times New Roman" pitchFamily="18" charset="0"/>
              </a:rPr>
              <a:t>cơ</a:t>
            </a:r>
            <a:r>
              <a:rPr lang="en-US" altLang="vi-VN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300" dirty="0" err="1">
                <a:latin typeface="Times New Roman" pitchFamily="18" charset="0"/>
                <a:cs typeface="Times New Roman" pitchFamily="18" charset="0"/>
              </a:rPr>
              <a:t>sở</a:t>
            </a:r>
            <a:r>
              <a:rPr lang="en-US" altLang="vi-VN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300" dirty="0" err="1">
                <a:latin typeface="Times New Roman" pitchFamily="18" charset="0"/>
                <a:cs typeface="Times New Roman" pitchFamily="18" charset="0"/>
              </a:rPr>
              <a:t>tình</a:t>
            </a:r>
            <a:r>
              <a:rPr lang="en-US" altLang="vi-VN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300" dirty="0" err="1"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altLang="vi-VN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300" dirty="0" err="1">
                <a:latin typeface="Times New Roman" pitchFamily="18" charset="0"/>
                <a:cs typeface="Times New Roman" pitchFamily="18" charset="0"/>
              </a:rPr>
              <a:t>dịch</a:t>
            </a:r>
            <a:r>
              <a:rPr lang="en-US" altLang="vi-VN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300" dirty="0" err="1">
                <a:latin typeface="Times New Roman" pitchFamily="18" charset="0"/>
                <a:cs typeface="Times New Roman" pitchFamily="18" charset="0"/>
              </a:rPr>
              <a:t>cụ</a:t>
            </a:r>
            <a:r>
              <a:rPr lang="en-US" altLang="vi-VN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300" dirty="0" err="1"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US" altLang="vi-VN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300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altLang="vi-VN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300" dirty="0" err="1">
                <a:latin typeface="Times New Roman" pitchFamily="18" charset="0"/>
                <a:cs typeface="Times New Roman" pitchFamily="18" charset="0"/>
              </a:rPr>
              <a:t>từng</a:t>
            </a:r>
            <a:r>
              <a:rPr lang="en-US" altLang="vi-VN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300" dirty="0" err="1">
                <a:latin typeface="Times New Roman" pitchFamily="18" charset="0"/>
                <a:cs typeface="Times New Roman" pitchFamily="18" charset="0"/>
              </a:rPr>
              <a:t>nơi</a:t>
            </a:r>
            <a:r>
              <a:rPr lang="en-US" altLang="vi-VN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300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altLang="vi-VN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300" dirty="0" err="1">
                <a:latin typeface="Times New Roman" pitchFamily="18" charset="0"/>
                <a:cs typeface="Times New Roman" pitchFamily="18" charset="0"/>
              </a:rPr>
              <a:t>cân</a:t>
            </a:r>
            <a:r>
              <a:rPr lang="en-US" altLang="vi-VN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300" dirty="0" err="1">
                <a:latin typeface="Times New Roman" pitchFamily="18" charset="0"/>
                <a:cs typeface="Times New Roman" pitchFamily="18" charset="0"/>
              </a:rPr>
              <a:t>nhắc</a:t>
            </a:r>
            <a:r>
              <a:rPr lang="en-US" altLang="vi-VN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300" dirty="0" err="1"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altLang="vi-VN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300" dirty="0" err="1">
                <a:latin typeface="Times New Roman" pitchFamily="18" charset="0"/>
                <a:cs typeface="Times New Roman" pitchFamily="18" charset="0"/>
              </a:rPr>
              <a:t>hiệu</a:t>
            </a:r>
            <a:r>
              <a:rPr lang="en-US" altLang="vi-VN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300" dirty="0" err="1">
                <a:latin typeface="Times New Roman" pitchFamily="18" charset="0"/>
                <a:cs typeface="Times New Roman" pitchFamily="18" charset="0"/>
              </a:rPr>
              <a:t>quả</a:t>
            </a:r>
            <a:r>
              <a:rPr lang="en-US" altLang="vi-VN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300" dirty="0" err="1"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altLang="vi-VN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300" dirty="0" err="1">
                <a:latin typeface="Times New Roman" pitchFamily="18" charset="0"/>
                <a:cs typeface="Times New Roman" pitchFamily="18" charset="0"/>
              </a:rPr>
              <a:t>giảm</a:t>
            </a:r>
            <a:r>
              <a:rPr lang="en-US" altLang="vi-VN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300" dirty="0" err="1">
                <a:latin typeface="Times New Roman" pitchFamily="18" charset="0"/>
                <a:cs typeface="Times New Roman" pitchFamily="18" charset="0"/>
              </a:rPr>
              <a:t>lây</a:t>
            </a:r>
            <a:r>
              <a:rPr lang="en-US" altLang="vi-VN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300" dirty="0" err="1">
                <a:latin typeface="Times New Roman" pitchFamily="18" charset="0"/>
                <a:cs typeface="Times New Roman" pitchFamily="18" charset="0"/>
              </a:rPr>
              <a:t>truyền</a:t>
            </a:r>
            <a:r>
              <a:rPr lang="en-US" altLang="vi-VN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300" dirty="0" err="1">
                <a:latin typeface="Times New Roman" pitchFamily="18" charset="0"/>
                <a:cs typeface="Times New Roman" pitchFamily="18" charset="0"/>
              </a:rPr>
              <a:t>bệnh</a:t>
            </a:r>
            <a:r>
              <a:rPr lang="en-US" altLang="vi-VN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300" dirty="0" err="1">
                <a:latin typeface="Times New Roman" pitchFamily="18" charset="0"/>
                <a:cs typeface="Times New Roman" pitchFamily="18" charset="0"/>
              </a:rPr>
              <a:t>tại</a:t>
            </a:r>
            <a:r>
              <a:rPr lang="en-US" altLang="vi-VN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300" dirty="0" err="1">
                <a:latin typeface="Times New Roman" pitchFamily="18" charset="0"/>
                <a:cs typeface="Times New Roman" pitchFamily="18" charset="0"/>
              </a:rPr>
              <a:t>cộng</a:t>
            </a:r>
            <a:r>
              <a:rPr lang="en-US" altLang="vi-VN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300" dirty="0" err="1">
                <a:latin typeface="Times New Roman" pitchFamily="18" charset="0"/>
                <a:cs typeface="Times New Roman" pitchFamily="18" charset="0"/>
              </a:rPr>
              <a:t>đồng</a:t>
            </a:r>
            <a:r>
              <a:rPr lang="en-US" altLang="vi-VN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300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altLang="vi-VN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300" dirty="0" err="1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altLang="vi-VN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300" dirty="0" err="1">
                <a:latin typeface="Times New Roman" pitchFamily="18" charset="0"/>
                <a:cs typeface="Times New Roman" pitchFamily="18" charset="0"/>
              </a:rPr>
              <a:t>ảnh</a:t>
            </a:r>
            <a:r>
              <a:rPr lang="en-US" altLang="vi-VN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300" dirty="0" err="1">
                <a:latin typeface="Times New Roman" pitchFamily="18" charset="0"/>
                <a:cs typeface="Times New Roman" pitchFamily="18" charset="0"/>
              </a:rPr>
              <a:t>hưởng</a:t>
            </a:r>
            <a:r>
              <a:rPr lang="en-US" altLang="vi-VN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300" dirty="0" err="1">
                <a:latin typeface="Times New Roman" pitchFamily="18" charset="0"/>
                <a:cs typeface="Times New Roman" pitchFamily="18" charset="0"/>
              </a:rPr>
              <a:t>đến</a:t>
            </a:r>
            <a:r>
              <a:rPr lang="en-US" altLang="vi-VN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300" dirty="0" err="1">
                <a:latin typeface="Times New Roman" pitchFamily="18" charset="0"/>
                <a:cs typeface="Times New Roman" pitchFamily="18" charset="0"/>
              </a:rPr>
              <a:t>xã</a:t>
            </a:r>
            <a:r>
              <a:rPr lang="en-US" altLang="vi-VN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300" dirty="0" err="1">
                <a:latin typeface="Times New Roman" pitchFamily="18" charset="0"/>
                <a:cs typeface="Times New Roman" pitchFamily="18" charset="0"/>
              </a:rPr>
              <a:t>hội</a:t>
            </a:r>
            <a:r>
              <a:rPr lang="en-US" altLang="vi-VN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300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altLang="vi-VN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300" dirty="0" err="1">
                <a:latin typeface="Times New Roman" pitchFamily="18" charset="0"/>
                <a:cs typeface="Times New Roman" pitchFamily="18" charset="0"/>
              </a:rPr>
              <a:t>kinh</a:t>
            </a:r>
            <a:r>
              <a:rPr lang="en-US" altLang="vi-VN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300" dirty="0" err="1">
                <a:latin typeface="Times New Roman" pitchFamily="18" charset="0"/>
                <a:cs typeface="Times New Roman" pitchFamily="18" charset="0"/>
              </a:rPr>
              <a:t>tế</a:t>
            </a:r>
            <a:r>
              <a:rPr lang="en-US" altLang="vi-VN" sz="2300" dirty="0">
                <a:latin typeface="Times New Roman" pitchFamily="18" charset="0"/>
                <a:cs typeface="Times New Roman" pitchFamily="18" charset="0"/>
              </a:rPr>
              <a:t>.</a:t>
            </a:r>
            <a:endParaRPr lang="vi-VN" altLang="vi-VN" sz="2300" dirty="0">
              <a:latin typeface="Times New Roman" pitchFamily="18" charset="0"/>
              <a:cs typeface="Times New Roman" pitchFamily="18" charset="0"/>
            </a:endParaRPr>
          </a:p>
          <a:p>
            <a:pPr marL="457200" lvl="1" indent="0" eaLnBrk="1" hangingPunct="1">
              <a:lnSpc>
                <a:spcPct val="90000"/>
              </a:lnSpc>
              <a:spcBef>
                <a:spcPts val="1200"/>
              </a:spcBef>
              <a:buFont typeface="Arial" pitchFamily="34" charset="0"/>
              <a:buNone/>
            </a:pPr>
            <a:endParaRPr lang="vi-VN" altLang="vi-VN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34962"/>
          </a:xfrm>
        </p:spPr>
        <p:txBody>
          <a:bodyPr/>
          <a:lstStyle/>
          <a:p>
            <a:pPr eaLnBrk="1" hangingPunct="1"/>
            <a:r>
              <a:rPr lang="en-US" altLang="vi-VN" sz="3800" b="1" dirty="0">
                <a:latin typeface="Times New Roman" pitchFamily="18" charset="0"/>
                <a:cs typeface="Times New Roman" pitchFamily="18" charset="0"/>
              </a:rPr>
              <a:t>TÌNH HÌNH DỊCH BỆNH (1)</a:t>
            </a:r>
            <a:endParaRPr lang="en-GB" altLang="vi-VN" sz="38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7" name="Picture 3" descr="C:\Users\Admin\Desktop\848069277798848525029711768252836220502016n-158094734749859140714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0" y="990600"/>
            <a:ext cx="8001000" cy="5562601"/>
          </a:xfrm>
          <a:prstGeom prst="rect">
            <a:avLst/>
          </a:prstGeom>
          <a:noFill/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Title 1"/>
          <p:cNvSpPr>
            <a:spLocks noGrp="1"/>
          </p:cNvSpPr>
          <p:nvPr>
            <p:ph type="title"/>
          </p:nvPr>
        </p:nvSpPr>
        <p:spPr>
          <a:xfrm>
            <a:off x="228600" y="228600"/>
            <a:ext cx="8534400" cy="914400"/>
          </a:xfrm>
        </p:spPr>
        <p:txBody>
          <a:bodyPr/>
          <a:lstStyle/>
          <a:p>
            <a:pPr eaLnBrk="1" hangingPunct="1"/>
            <a:r>
              <a:rPr lang="en-US" altLang="vi-VN" sz="3200" b="1" dirty="0">
                <a:latin typeface="Times New Roman" pitchFamily="18" charset="0"/>
                <a:cs typeface="Times New Roman" pitchFamily="18" charset="0"/>
              </a:rPr>
              <a:t>CÁC BIỆN PHÁP CHỐNG DỊCH (5)</a:t>
            </a:r>
            <a:endParaRPr lang="en-US" altLang="vi-VN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107" name="Content Placeholder 2"/>
          <p:cNvSpPr>
            <a:spLocks noGrp="1"/>
          </p:cNvSpPr>
          <p:nvPr>
            <p:ph idx="1"/>
          </p:nvPr>
        </p:nvSpPr>
        <p:spPr>
          <a:xfrm>
            <a:off x="304800" y="1143000"/>
            <a:ext cx="8572500" cy="5105400"/>
          </a:xfrm>
        </p:spPr>
        <p:txBody>
          <a:bodyPr/>
          <a:lstStyle/>
          <a:p>
            <a:pPr marL="457200" lvl="1" indent="0" eaLnBrk="1" hangingPunct="1">
              <a:lnSpc>
                <a:spcPct val="90000"/>
              </a:lnSpc>
              <a:spcBef>
                <a:spcPts val="1200"/>
              </a:spcBef>
              <a:buFont typeface="Arial" pitchFamily="34" charset="0"/>
              <a:buNone/>
              <a:defRPr/>
            </a:pP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5.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Phòng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chống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lây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nhiễm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tại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cơ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sở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điều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trị</a:t>
            </a:r>
            <a:endParaRPr lang="vi-VN" sz="3200" b="1" dirty="0"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r>
              <a:rPr lang="en-US" dirty="0" err="1">
                <a:latin typeface="Times New Roman" pitchFamily="18" charset="0"/>
                <a:cs typeface="Times New Roman" pitchFamily="18" charset="0"/>
              </a:rPr>
              <a:t>Thực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hiện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nghiêm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ngặt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việc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phân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luồng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khám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cách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ly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điều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trị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bệnh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nhân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biện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pháp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kiểm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soát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nhiễm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khuẩn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phòng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chống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lây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nhiễm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đối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cán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bộ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y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tế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chăm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sóc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bệnh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nhân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bệnh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nhân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khác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tại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cơ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sở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điều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trị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bệnh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nhân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theo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hướng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dẫn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Bộ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Y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tế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.</a:t>
            </a:r>
            <a:endParaRPr lang="vi-VN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Font typeface="Arial" pitchFamily="34" charset="0"/>
              <a:buNone/>
              <a:defRPr/>
            </a:pPr>
            <a:endParaRPr lang="vi-VN" dirty="0">
              <a:latin typeface="Times New Roman" pitchFamily="18" charset="0"/>
              <a:cs typeface="Times New Roman" pitchFamily="18" charset="0"/>
            </a:endParaRPr>
          </a:p>
          <a:p>
            <a:pPr marL="457200" lvl="1" indent="0" eaLnBrk="1" hangingPunct="1">
              <a:lnSpc>
                <a:spcPct val="90000"/>
              </a:lnSpc>
              <a:spcBef>
                <a:spcPts val="1200"/>
              </a:spcBef>
              <a:buFont typeface="Arial" pitchFamily="34" charset="0"/>
              <a:buNone/>
              <a:defRPr/>
            </a:pPr>
            <a:endParaRPr lang="vi-VN" altLang="vi-VN" sz="36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Title 1"/>
          <p:cNvSpPr>
            <a:spLocks noGrp="1"/>
          </p:cNvSpPr>
          <p:nvPr>
            <p:ph type="title"/>
          </p:nvPr>
        </p:nvSpPr>
        <p:spPr>
          <a:xfrm>
            <a:off x="228600" y="228600"/>
            <a:ext cx="8534400" cy="914400"/>
          </a:xfrm>
        </p:spPr>
        <p:txBody>
          <a:bodyPr/>
          <a:lstStyle/>
          <a:p>
            <a:pPr eaLnBrk="1" hangingPunct="1"/>
            <a:r>
              <a:rPr lang="en-US" altLang="vi-VN" sz="3400" b="1" dirty="0">
                <a:latin typeface="Times New Roman" pitchFamily="18" charset="0"/>
                <a:cs typeface="Times New Roman" pitchFamily="18" charset="0"/>
              </a:rPr>
              <a:t>CÁC BIỆN PHÁP CHỐNG DỊCH (6)</a:t>
            </a:r>
            <a:endParaRPr lang="en-US" altLang="vi-VN" sz="3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107" name="Content Placeholder 2"/>
          <p:cNvSpPr>
            <a:spLocks noGrp="1"/>
          </p:cNvSpPr>
          <p:nvPr>
            <p:ph idx="1"/>
          </p:nvPr>
        </p:nvSpPr>
        <p:spPr>
          <a:xfrm>
            <a:off x="304800" y="1143000"/>
            <a:ext cx="8572500" cy="5105400"/>
          </a:xfrm>
        </p:spPr>
        <p:txBody>
          <a:bodyPr/>
          <a:lstStyle/>
          <a:p>
            <a:pPr marL="457200" lvl="1" indent="0" eaLnBrk="1" hangingPunct="1">
              <a:lnSpc>
                <a:spcPct val="90000"/>
              </a:lnSpc>
              <a:spcBef>
                <a:spcPts val="1200"/>
              </a:spcBef>
              <a:buFont typeface="Arial" pitchFamily="34" charset="0"/>
              <a:buNone/>
              <a:defRPr/>
            </a:pPr>
            <a:r>
              <a:rPr lang="en-US" b="1" dirty="0">
                <a:latin typeface="Times New Roman" pitchFamily="18" charset="0"/>
                <a:cs typeface="Times New Roman" pitchFamily="18" charset="0"/>
              </a:rPr>
              <a:t>6.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Khử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trùng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xử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lý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môi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trường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ổ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dịch</a:t>
            </a:r>
            <a:endParaRPr lang="vi-VN" b="1" dirty="0"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Khu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vực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cách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ly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nhà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bệnh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nhân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phải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khử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trùng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cách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lau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rửa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nền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nhà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tay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nắm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cửa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bề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mặt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đồ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vật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nhà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dung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dịch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chứa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0,5%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Clo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hoạt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Việc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khử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trùng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khu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vực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liên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quan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khác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sẽ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do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cán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bộ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dịch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tễ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quyết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định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dựa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trên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cơ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sở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điều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tra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thực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tế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>
              <a:defRPr/>
            </a:pP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Chất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tiết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đường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hô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hấp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đờm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rãi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dịch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mũi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họng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dịch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phế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quản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, …)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bệnh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nhân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phải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xử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lý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triệt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dung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dịch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kh</a:t>
            </a:r>
            <a:r>
              <a:rPr lang="en-GB" sz="2800" dirty="0">
                <a:latin typeface="Times New Roman" pitchFamily="18" charset="0"/>
                <a:cs typeface="Times New Roman" pitchFamily="18" charset="0"/>
              </a:rPr>
              <a:t>ử </a:t>
            </a:r>
            <a:r>
              <a:rPr lang="en-GB" sz="2800" dirty="0" err="1">
                <a:latin typeface="Times New Roman" pitchFamily="18" charset="0"/>
                <a:cs typeface="Times New Roman" pitchFamily="18" charset="0"/>
              </a:rPr>
              <a:t>trùng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chứa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1,25%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Clo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hoạt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tỷ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lệ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1:1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thời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gian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ít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nhất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30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phút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sau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đó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thu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gom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theo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quy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định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cơ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sở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điều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trị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. </a:t>
            </a:r>
            <a:endParaRPr lang="vi-VN" sz="28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Font typeface="Arial" pitchFamily="34" charset="0"/>
              <a:buNone/>
              <a:defRPr/>
            </a:pPr>
            <a:endParaRPr lang="vi-VN" sz="2800" dirty="0">
              <a:latin typeface="Times New Roman" pitchFamily="18" charset="0"/>
              <a:cs typeface="Times New Roman" pitchFamily="18" charset="0"/>
            </a:endParaRPr>
          </a:p>
          <a:p>
            <a:pPr marL="457200" lvl="1" indent="0" eaLnBrk="1" hangingPunct="1">
              <a:lnSpc>
                <a:spcPct val="90000"/>
              </a:lnSpc>
              <a:spcBef>
                <a:spcPts val="1200"/>
              </a:spcBef>
              <a:buFont typeface="Arial" pitchFamily="34" charset="0"/>
              <a:buNone/>
              <a:defRPr/>
            </a:pPr>
            <a:endParaRPr lang="vi-VN" altLang="vi-VN" sz="32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09460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Title 1"/>
          <p:cNvSpPr>
            <a:spLocks noGrp="1"/>
          </p:cNvSpPr>
          <p:nvPr>
            <p:ph type="title"/>
          </p:nvPr>
        </p:nvSpPr>
        <p:spPr>
          <a:xfrm>
            <a:off x="228600" y="228600"/>
            <a:ext cx="8534400" cy="914400"/>
          </a:xfrm>
        </p:spPr>
        <p:txBody>
          <a:bodyPr/>
          <a:lstStyle/>
          <a:p>
            <a:pPr eaLnBrk="1" hangingPunct="1"/>
            <a:r>
              <a:rPr lang="en-US" altLang="vi-VN" sz="3200" b="1" dirty="0">
                <a:latin typeface="Times New Roman" pitchFamily="18" charset="0"/>
                <a:cs typeface="Times New Roman" pitchFamily="18" charset="0"/>
              </a:rPr>
              <a:t>CÁC BIỆN PHÁP CHỐNG DỊCH (7)</a:t>
            </a:r>
            <a:endParaRPr lang="en-US" altLang="vi-VN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131" name="Content Placeholder 2"/>
          <p:cNvSpPr>
            <a:spLocks noGrp="1"/>
          </p:cNvSpPr>
          <p:nvPr>
            <p:ph idx="1"/>
          </p:nvPr>
        </p:nvSpPr>
        <p:spPr>
          <a:xfrm>
            <a:off x="304800" y="1143000"/>
            <a:ext cx="8572500" cy="5105400"/>
          </a:xfrm>
        </p:spPr>
        <p:txBody>
          <a:bodyPr/>
          <a:lstStyle/>
          <a:p>
            <a:pPr marL="457200" lvl="1" indent="0" eaLnBrk="1" hangingPunct="1">
              <a:lnSpc>
                <a:spcPct val="90000"/>
              </a:lnSpc>
              <a:spcBef>
                <a:spcPts val="1200"/>
              </a:spcBef>
              <a:buFont typeface="Arial" pitchFamily="34" charset="0"/>
              <a:buNone/>
            </a:pPr>
            <a:r>
              <a:rPr lang="en-US" altLang="vi-VN" sz="2600" b="1" dirty="0">
                <a:latin typeface="Times New Roman" pitchFamily="18" charset="0"/>
                <a:cs typeface="Times New Roman" pitchFamily="18" charset="0"/>
              </a:rPr>
              <a:t>6. </a:t>
            </a:r>
            <a:r>
              <a:rPr lang="en-US" altLang="vi-VN" sz="2600" b="1" dirty="0" err="1">
                <a:latin typeface="Times New Roman" pitchFamily="18" charset="0"/>
                <a:cs typeface="Times New Roman" pitchFamily="18" charset="0"/>
              </a:rPr>
              <a:t>Khử</a:t>
            </a:r>
            <a:r>
              <a:rPr lang="en-US" altLang="vi-VN" sz="2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600" b="1" dirty="0" err="1">
                <a:latin typeface="Times New Roman" pitchFamily="18" charset="0"/>
                <a:cs typeface="Times New Roman" pitchFamily="18" charset="0"/>
              </a:rPr>
              <a:t>trùng</a:t>
            </a:r>
            <a:r>
              <a:rPr lang="en-US" altLang="vi-VN" sz="2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600" b="1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altLang="vi-VN" sz="2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600" b="1" dirty="0" err="1">
                <a:latin typeface="Times New Roman" pitchFamily="18" charset="0"/>
                <a:cs typeface="Times New Roman" pitchFamily="18" charset="0"/>
              </a:rPr>
              <a:t>xử</a:t>
            </a:r>
            <a:r>
              <a:rPr lang="en-US" altLang="vi-VN" sz="2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600" b="1" dirty="0" err="1">
                <a:latin typeface="Times New Roman" pitchFamily="18" charset="0"/>
                <a:cs typeface="Times New Roman" pitchFamily="18" charset="0"/>
              </a:rPr>
              <a:t>lý</a:t>
            </a:r>
            <a:r>
              <a:rPr lang="en-US" altLang="vi-VN" sz="2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600" b="1" dirty="0" err="1">
                <a:latin typeface="Times New Roman" pitchFamily="18" charset="0"/>
                <a:cs typeface="Times New Roman" pitchFamily="18" charset="0"/>
              </a:rPr>
              <a:t>môi</a:t>
            </a:r>
            <a:r>
              <a:rPr lang="en-US" altLang="vi-VN" sz="2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600" b="1" dirty="0" err="1">
                <a:latin typeface="Times New Roman" pitchFamily="18" charset="0"/>
                <a:cs typeface="Times New Roman" pitchFamily="18" charset="0"/>
              </a:rPr>
              <a:t>trường</a:t>
            </a:r>
            <a:r>
              <a:rPr lang="en-US" altLang="vi-VN" sz="2600" b="1" dirty="0">
                <a:latin typeface="Times New Roman" pitchFamily="18" charset="0"/>
                <a:cs typeface="Times New Roman" pitchFamily="18" charset="0"/>
              </a:rPr>
              <a:t> ổ </a:t>
            </a:r>
            <a:r>
              <a:rPr lang="en-US" altLang="vi-VN" sz="2600" b="1" dirty="0" err="1">
                <a:latin typeface="Times New Roman" pitchFamily="18" charset="0"/>
                <a:cs typeface="Times New Roman" pitchFamily="18" charset="0"/>
              </a:rPr>
              <a:t>dịch</a:t>
            </a:r>
            <a:r>
              <a:rPr lang="en-US" altLang="vi-VN" sz="2600" b="1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altLang="vi-VN" sz="2600" b="1" dirty="0" err="1">
                <a:latin typeface="Times New Roman" pitchFamily="18" charset="0"/>
                <a:cs typeface="Times New Roman" pitchFamily="18" charset="0"/>
              </a:rPr>
              <a:t>tiếp</a:t>
            </a:r>
            <a:r>
              <a:rPr lang="en-US" altLang="vi-VN" sz="2600" b="1" dirty="0">
                <a:latin typeface="Times New Roman" pitchFamily="18" charset="0"/>
                <a:cs typeface="Times New Roman" pitchFamily="18" charset="0"/>
              </a:rPr>
              <a:t>)</a:t>
            </a:r>
            <a:endParaRPr lang="vi-VN" altLang="vi-VN" sz="26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altLang="vi-VN" sz="2600" dirty="0" err="1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altLang="vi-VN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600" dirty="0" err="1">
                <a:latin typeface="Times New Roman" pitchFamily="18" charset="0"/>
                <a:cs typeface="Times New Roman" pitchFamily="18" charset="0"/>
              </a:rPr>
              <a:t>phương</a:t>
            </a:r>
            <a:r>
              <a:rPr lang="en-US" altLang="vi-VN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600" dirty="0" err="1">
                <a:latin typeface="Times New Roman" pitchFamily="18" charset="0"/>
                <a:cs typeface="Times New Roman" pitchFamily="18" charset="0"/>
              </a:rPr>
              <a:t>tiện</a:t>
            </a:r>
            <a:r>
              <a:rPr lang="en-US" altLang="vi-VN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600" dirty="0" err="1">
                <a:latin typeface="Times New Roman" pitchFamily="18" charset="0"/>
                <a:cs typeface="Times New Roman" pitchFamily="18" charset="0"/>
              </a:rPr>
              <a:t>chuyên</a:t>
            </a:r>
            <a:r>
              <a:rPr lang="en-US" altLang="vi-VN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600" dirty="0" err="1">
                <a:latin typeface="Times New Roman" pitchFamily="18" charset="0"/>
                <a:cs typeface="Times New Roman" pitchFamily="18" charset="0"/>
              </a:rPr>
              <a:t>chở</a:t>
            </a:r>
            <a:r>
              <a:rPr lang="en-US" altLang="vi-VN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600" dirty="0" err="1">
                <a:latin typeface="Times New Roman" pitchFamily="18" charset="0"/>
                <a:cs typeface="Times New Roman" pitchFamily="18" charset="0"/>
              </a:rPr>
              <a:t>bệnh</a:t>
            </a:r>
            <a:r>
              <a:rPr lang="en-US" altLang="vi-VN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600" dirty="0" err="1">
                <a:latin typeface="Times New Roman" pitchFamily="18" charset="0"/>
                <a:cs typeface="Times New Roman" pitchFamily="18" charset="0"/>
              </a:rPr>
              <a:t>nhân</a:t>
            </a:r>
            <a:r>
              <a:rPr lang="en-US" altLang="vi-VN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600" dirty="0" err="1">
                <a:latin typeface="Times New Roman" pitchFamily="18" charset="0"/>
                <a:cs typeface="Times New Roman" pitchFamily="18" charset="0"/>
              </a:rPr>
              <a:t>phải</a:t>
            </a:r>
            <a:r>
              <a:rPr lang="en-US" altLang="vi-VN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600" dirty="0" err="1"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altLang="vi-VN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600" dirty="0" err="1">
                <a:latin typeface="Times New Roman" pitchFamily="18" charset="0"/>
                <a:cs typeface="Times New Roman" pitchFamily="18" charset="0"/>
              </a:rPr>
              <a:t>sát</a:t>
            </a:r>
            <a:r>
              <a:rPr lang="en-US" altLang="vi-VN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600" dirty="0" err="1">
                <a:latin typeface="Times New Roman" pitchFamily="18" charset="0"/>
                <a:cs typeface="Times New Roman" pitchFamily="18" charset="0"/>
              </a:rPr>
              <a:t>trùng</a:t>
            </a:r>
            <a:r>
              <a:rPr lang="en-US" altLang="vi-VN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600" dirty="0" err="1">
                <a:latin typeface="Times New Roman" pitchFamily="18" charset="0"/>
                <a:cs typeface="Times New Roman" pitchFamily="18" charset="0"/>
              </a:rPr>
              <a:t>tẩy</a:t>
            </a:r>
            <a:r>
              <a:rPr lang="en-US" altLang="vi-VN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600" dirty="0" err="1">
                <a:latin typeface="Times New Roman" pitchFamily="18" charset="0"/>
                <a:cs typeface="Times New Roman" pitchFamily="18" charset="0"/>
              </a:rPr>
              <a:t>uế</a:t>
            </a:r>
            <a:r>
              <a:rPr lang="en-US" altLang="vi-VN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600" dirty="0" err="1"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altLang="vi-VN" sz="2600" dirty="0">
                <a:latin typeface="Times New Roman" pitchFamily="18" charset="0"/>
                <a:cs typeface="Times New Roman" pitchFamily="18" charset="0"/>
              </a:rPr>
              <a:t> dung </a:t>
            </a:r>
            <a:r>
              <a:rPr lang="en-US" altLang="vi-VN" sz="2600" dirty="0" err="1">
                <a:latin typeface="Times New Roman" pitchFamily="18" charset="0"/>
                <a:cs typeface="Times New Roman" pitchFamily="18" charset="0"/>
              </a:rPr>
              <a:t>dịch</a:t>
            </a:r>
            <a:r>
              <a:rPr lang="en-US" altLang="vi-VN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600" dirty="0" err="1">
                <a:latin typeface="Times New Roman" pitchFamily="18" charset="0"/>
                <a:cs typeface="Times New Roman" pitchFamily="18" charset="0"/>
              </a:rPr>
              <a:t>kh</a:t>
            </a:r>
            <a:r>
              <a:rPr lang="en-GB" altLang="vi-VN" sz="2600" dirty="0">
                <a:latin typeface="Times New Roman" pitchFamily="18" charset="0"/>
                <a:cs typeface="Times New Roman" pitchFamily="18" charset="0"/>
              </a:rPr>
              <a:t>ử </a:t>
            </a:r>
            <a:r>
              <a:rPr lang="en-GB" altLang="vi-VN" sz="2600" dirty="0" err="1">
                <a:latin typeface="Times New Roman" pitchFamily="18" charset="0"/>
                <a:cs typeface="Times New Roman" pitchFamily="18" charset="0"/>
              </a:rPr>
              <a:t>trùng</a:t>
            </a:r>
            <a:r>
              <a:rPr lang="en-US" altLang="vi-VN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600" dirty="0" err="1">
                <a:latin typeface="Times New Roman" pitchFamily="18" charset="0"/>
                <a:cs typeface="Times New Roman" pitchFamily="18" charset="0"/>
              </a:rPr>
              <a:t>chứa</a:t>
            </a:r>
            <a:r>
              <a:rPr lang="en-US" altLang="vi-VN" sz="2600" dirty="0">
                <a:latin typeface="Times New Roman" pitchFamily="18" charset="0"/>
                <a:cs typeface="Times New Roman" pitchFamily="18" charset="0"/>
              </a:rPr>
              <a:t> 0,5% </a:t>
            </a:r>
            <a:r>
              <a:rPr lang="en-US" altLang="vi-VN" sz="2600" dirty="0" err="1">
                <a:latin typeface="Times New Roman" pitchFamily="18" charset="0"/>
                <a:cs typeface="Times New Roman" pitchFamily="18" charset="0"/>
              </a:rPr>
              <a:t>Clo</a:t>
            </a:r>
            <a:r>
              <a:rPr lang="en-US" altLang="vi-VN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600" dirty="0" err="1">
                <a:latin typeface="Times New Roman" pitchFamily="18" charset="0"/>
                <a:cs typeface="Times New Roman" pitchFamily="18" charset="0"/>
              </a:rPr>
              <a:t>hoạt</a:t>
            </a:r>
            <a:r>
              <a:rPr lang="en-US" altLang="vi-VN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600" dirty="0" err="1"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altLang="vi-VN" sz="2600" dirty="0">
                <a:latin typeface="Times New Roman" pitchFamily="18" charset="0"/>
                <a:cs typeface="Times New Roman" pitchFamily="18" charset="0"/>
              </a:rPr>
              <a:t>. </a:t>
            </a:r>
            <a:endParaRPr lang="vi-VN" altLang="vi-VN" sz="26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600" b="1" dirty="0" err="1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Việc</a:t>
            </a:r>
            <a:r>
              <a:rPr lang="en-US" sz="2600" b="1" dirty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khử</a:t>
            </a:r>
            <a:r>
              <a:rPr lang="en-US" sz="2600" b="1" dirty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trùng</a:t>
            </a:r>
            <a:r>
              <a:rPr lang="en-US" sz="2600" b="1" dirty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600" b="1" dirty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khu</a:t>
            </a:r>
            <a:r>
              <a:rPr lang="en-US" sz="2600" b="1" dirty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vực</a:t>
            </a:r>
            <a:r>
              <a:rPr lang="en-US" sz="2600" b="1" dirty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600" b="1" dirty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liên</a:t>
            </a:r>
            <a:r>
              <a:rPr lang="en-US" sz="2600" b="1" dirty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 quan </a:t>
            </a:r>
            <a:r>
              <a:rPr lang="en-US" sz="2600" b="1" dirty="0" err="1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khác</a:t>
            </a:r>
            <a:r>
              <a:rPr lang="en-US" sz="2600" b="1" dirty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sz="2600" b="1" dirty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biện</a:t>
            </a:r>
            <a:r>
              <a:rPr lang="en-US" sz="2600" b="1" dirty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pháp</a:t>
            </a:r>
            <a:r>
              <a:rPr lang="en-US" sz="2600" b="1" dirty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lau</a:t>
            </a:r>
            <a:r>
              <a:rPr lang="en-US" sz="2600" b="1" dirty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bề</a:t>
            </a:r>
            <a:r>
              <a:rPr lang="en-US" sz="2600" b="1" dirty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mặt</a:t>
            </a:r>
            <a:r>
              <a:rPr lang="en-US" sz="2600" b="1" dirty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hoặc</a:t>
            </a:r>
            <a:r>
              <a:rPr lang="en-US" sz="2600" b="1" dirty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phun</a:t>
            </a:r>
            <a:r>
              <a:rPr lang="en-US" sz="2600" b="1" dirty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 dung </a:t>
            </a:r>
            <a:r>
              <a:rPr lang="en-US" sz="2600" b="1" dirty="0" err="1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dịch</a:t>
            </a:r>
            <a:r>
              <a:rPr lang="en-US" sz="2600" b="1" dirty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khử</a:t>
            </a:r>
            <a:r>
              <a:rPr lang="en-US" sz="2600" b="1" dirty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trùng</a:t>
            </a:r>
            <a:r>
              <a:rPr lang="en-US" sz="2600" b="1" dirty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600" b="1" dirty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chứa</a:t>
            </a:r>
            <a:r>
              <a:rPr lang="en-US" sz="2600" b="1" dirty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 0,5% </a:t>
            </a:r>
            <a:r>
              <a:rPr lang="en-US" sz="2600" b="1" dirty="0" err="1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Clo</a:t>
            </a:r>
            <a:r>
              <a:rPr lang="en-US" sz="2600" b="1" dirty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hoạt</a:t>
            </a:r>
            <a:r>
              <a:rPr lang="en-US" sz="2600" b="1" dirty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sz="2600" b="1" dirty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sẽ</a:t>
            </a:r>
            <a:r>
              <a:rPr lang="en-US" sz="2600" b="1" dirty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 do </a:t>
            </a:r>
            <a:r>
              <a:rPr lang="en-US" sz="2600" b="1" dirty="0" err="1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cán</a:t>
            </a:r>
            <a:r>
              <a:rPr lang="en-US" sz="2600" b="1" dirty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bộ</a:t>
            </a:r>
            <a:r>
              <a:rPr lang="en-US" sz="2600" b="1" dirty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dịch</a:t>
            </a:r>
            <a:r>
              <a:rPr lang="en-US" sz="2600" b="1" dirty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tễ</a:t>
            </a:r>
            <a:r>
              <a:rPr lang="en-US" sz="2600" b="1" dirty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quyết</a:t>
            </a:r>
            <a:r>
              <a:rPr lang="en-US" sz="2600" b="1" dirty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định</a:t>
            </a:r>
            <a:r>
              <a:rPr lang="en-US" sz="2600" b="1" dirty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dựa</a:t>
            </a:r>
            <a:r>
              <a:rPr lang="en-US" sz="2600" b="1" dirty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trên</a:t>
            </a:r>
            <a:r>
              <a:rPr lang="en-US" sz="2600" b="1" dirty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cơ</a:t>
            </a:r>
            <a:r>
              <a:rPr lang="en-US" sz="2600" b="1" dirty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sở</a:t>
            </a:r>
            <a:r>
              <a:rPr lang="en-US" sz="2600" b="1" dirty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điều</a:t>
            </a:r>
            <a:r>
              <a:rPr lang="en-US" sz="2600" b="1" dirty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tra</a:t>
            </a:r>
            <a:r>
              <a:rPr lang="en-US" sz="2600" b="1" dirty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thực</a:t>
            </a:r>
            <a:r>
              <a:rPr lang="en-US" sz="2600" b="1" dirty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tế</a:t>
            </a:r>
            <a:endParaRPr lang="en-US" sz="2600" b="1" dirty="0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Tùy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theo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diễn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biến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dịch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bệnh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nCoV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kết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quả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điều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tra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nghiên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cứu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dịch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tễ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, vi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rút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lâm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sàng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khuyến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cáo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Tổ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chức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Y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tế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thế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giới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Bộ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Y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tế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sẽ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tiếp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tục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cập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nhật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điều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chỉnh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hướng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dẫn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phù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latin typeface="Times New Roman" pitchFamily="18" charset="0"/>
                <a:cs typeface="Times New Roman" pitchFamily="18" charset="0"/>
              </a:rPr>
              <a:t>hợp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./.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4"/>
          <p:cNvSpPr>
            <a:spLocks noChangeArrowheads="1"/>
          </p:cNvSpPr>
          <p:nvPr/>
        </p:nvSpPr>
        <p:spPr bwMode="auto">
          <a:xfrm>
            <a:off x="304800" y="1295400"/>
            <a:ext cx="8534400" cy="47397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pPr indent="53975" algn="ctr" defTabSz="511175">
              <a:tabLst>
                <a:tab pos="120650" algn="l"/>
              </a:tabLst>
            </a:pP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Lượng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hóa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chất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chứa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clo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cần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pha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lít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dung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dịch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nồng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độ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clo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hoạt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theo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yêu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cầu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theo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công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thức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sau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indent="53975" algn="ctr" defTabSz="511175">
              <a:tabLst>
                <a:tab pos="120650" algn="l"/>
              </a:tabLst>
            </a:pPr>
            <a:endParaRPr lang="en-US" sz="2000" dirty="0">
              <a:latin typeface="Times New Roman" pitchFamily="18" charset="0"/>
              <a:cs typeface="Times New Roman" pitchFamily="18" charset="0"/>
            </a:endParaRPr>
          </a:p>
          <a:p>
            <a:pPr indent="53975" algn="ctr" defTabSz="511175">
              <a:tabLst>
                <a:tab pos="120650" algn="l"/>
              </a:tabLst>
            </a:pP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	                   </a:t>
            </a:r>
            <a:r>
              <a:rPr lang="en-US" sz="1600" b="1" dirty="0" err="1">
                <a:latin typeface="Times New Roman" pitchFamily="18" charset="0"/>
                <a:cs typeface="Times New Roman" pitchFamily="18" charset="0"/>
              </a:rPr>
              <a:t>Nồng</a:t>
            </a:r>
            <a:r>
              <a:rPr lang="en-US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b="1" dirty="0" err="1">
                <a:latin typeface="Times New Roman" pitchFamily="18" charset="0"/>
                <a:cs typeface="Times New Roman" pitchFamily="18" charset="0"/>
              </a:rPr>
              <a:t>độ</a:t>
            </a:r>
            <a:r>
              <a:rPr lang="en-US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b="1" dirty="0" err="1">
                <a:latin typeface="Times New Roman" pitchFamily="18" charset="0"/>
                <a:cs typeface="Times New Roman" pitchFamily="18" charset="0"/>
              </a:rPr>
              <a:t>clo</a:t>
            </a:r>
            <a:r>
              <a:rPr lang="en-US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b="1" dirty="0" err="1">
                <a:latin typeface="Times New Roman" pitchFamily="18" charset="0"/>
                <a:cs typeface="Times New Roman" pitchFamily="18" charset="0"/>
              </a:rPr>
              <a:t>hoạt</a:t>
            </a:r>
            <a:r>
              <a:rPr lang="en-US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b="1" dirty="0" err="1"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b="1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1600" b="1" dirty="0">
                <a:latin typeface="Times New Roman" pitchFamily="18" charset="0"/>
                <a:cs typeface="Times New Roman" pitchFamily="18" charset="0"/>
              </a:rPr>
              <a:t> dung </a:t>
            </a:r>
            <a:r>
              <a:rPr lang="en-US" sz="1600" b="1" dirty="0" err="1">
                <a:latin typeface="Times New Roman" pitchFamily="18" charset="0"/>
                <a:cs typeface="Times New Roman" pitchFamily="18" charset="0"/>
              </a:rPr>
              <a:t>dịch</a:t>
            </a:r>
            <a:r>
              <a:rPr lang="en-US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b="1" dirty="0" err="1">
                <a:latin typeface="Times New Roman" pitchFamily="18" charset="0"/>
                <a:cs typeface="Times New Roman" pitchFamily="18" charset="0"/>
              </a:rPr>
              <a:t>cần</a:t>
            </a:r>
            <a:r>
              <a:rPr lang="en-US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b="1" dirty="0" err="1">
                <a:latin typeface="Times New Roman" pitchFamily="18" charset="0"/>
                <a:cs typeface="Times New Roman" pitchFamily="18" charset="0"/>
              </a:rPr>
              <a:t>pha</a:t>
            </a:r>
            <a:r>
              <a:rPr lang="en-US" sz="1600" b="1" dirty="0">
                <a:latin typeface="Times New Roman" pitchFamily="18" charset="0"/>
                <a:cs typeface="Times New Roman" pitchFamily="18" charset="0"/>
              </a:rPr>
              <a:t> (%) X  </a:t>
            </a:r>
            <a:r>
              <a:rPr lang="en-US" sz="1600" b="1" dirty="0" err="1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b="1" dirty="0" err="1">
                <a:latin typeface="Times New Roman" pitchFamily="18" charset="0"/>
                <a:cs typeface="Times New Roman" pitchFamily="18" charset="0"/>
              </a:rPr>
              <a:t>lít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1600" b="1" dirty="0">
              <a:latin typeface="Times New Roman" pitchFamily="18" charset="0"/>
              <a:cs typeface="Times New Roman" pitchFamily="18" charset="0"/>
            </a:endParaRPr>
          </a:p>
          <a:p>
            <a:pPr indent="53975" algn="ctr" defTabSz="511175">
              <a:tabLst>
                <a:tab pos="120650" algn="l"/>
              </a:tabLst>
            </a:pPr>
            <a:r>
              <a:rPr lang="en-US" dirty="0" err="1">
                <a:latin typeface="Times New Roman" pitchFamily="18" charset="0"/>
                <a:cs typeface="Times New Roman" pitchFamily="18" charset="0"/>
              </a:rPr>
              <a:t>Lượng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hóa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chất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gam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) = ------------------------------------------------------------- </a:t>
            </a:r>
            <a:r>
              <a:rPr lang="en-US" sz="1200" dirty="0">
                <a:latin typeface="Times New Roman" pitchFamily="18" charset="0"/>
                <a:cs typeface="Times New Roman" pitchFamily="18" charset="0"/>
              </a:rPr>
              <a:t>X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1000</a:t>
            </a:r>
          </a:p>
          <a:p>
            <a:pPr indent="53975" algn="ctr" defTabSz="511175">
              <a:tabLst>
                <a:tab pos="120650" algn="l"/>
              </a:tabLst>
            </a:pPr>
            <a:r>
              <a:rPr lang="en-US" b="1" dirty="0">
                <a:latin typeface="Times New Roman" pitchFamily="18" charset="0"/>
                <a:cs typeface="Times New Roman" pitchFamily="18" charset="0"/>
              </a:rPr>
              <a:t>                           </a:t>
            </a:r>
            <a:r>
              <a:rPr lang="en-US" sz="1600" b="1" dirty="0" err="1">
                <a:latin typeface="Times New Roman" pitchFamily="18" charset="0"/>
                <a:cs typeface="Times New Roman" pitchFamily="18" charset="0"/>
              </a:rPr>
              <a:t>Hàm</a:t>
            </a:r>
            <a:r>
              <a:rPr lang="en-US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b="1" dirty="0" err="1">
                <a:latin typeface="Times New Roman" pitchFamily="18" charset="0"/>
                <a:cs typeface="Times New Roman" pitchFamily="18" charset="0"/>
              </a:rPr>
              <a:t>lượng</a:t>
            </a:r>
            <a:r>
              <a:rPr lang="en-US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b="1" dirty="0" err="1">
                <a:latin typeface="Times New Roman" pitchFamily="18" charset="0"/>
                <a:cs typeface="Times New Roman" pitchFamily="18" charset="0"/>
              </a:rPr>
              <a:t>clo</a:t>
            </a:r>
            <a:r>
              <a:rPr lang="en-US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b="1" dirty="0" err="1">
                <a:latin typeface="Times New Roman" pitchFamily="18" charset="0"/>
                <a:cs typeface="Times New Roman" pitchFamily="18" charset="0"/>
              </a:rPr>
              <a:t>hoạt</a:t>
            </a:r>
            <a:r>
              <a:rPr lang="en-US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b="1" dirty="0" err="1"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b="1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b="1" dirty="0" err="1">
                <a:latin typeface="Times New Roman" pitchFamily="18" charset="0"/>
                <a:cs typeface="Times New Roman" pitchFamily="18" charset="0"/>
              </a:rPr>
              <a:t>hóa</a:t>
            </a:r>
            <a:r>
              <a:rPr lang="en-US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b="1" dirty="0" err="1">
                <a:latin typeface="Times New Roman" pitchFamily="18" charset="0"/>
                <a:cs typeface="Times New Roman" pitchFamily="18" charset="0"/>
              </a:rPr>
              <a:t>chất</a:t>
            </a:r>
            <a:r>
              <a:rPr lang="en-US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b="1" dirty="0" err="1">
                <a:latin typeface="Times New Roman" pitchFamily="18" charset="0"/>
                <a:cs typeface="Times New Roman" pitchFamily="18" charset="0"/>
              </a:rPr>
              <a:t>sử</a:t>
            </a:r>
            <a:r>
              <a:rPr lang="en-US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b="1" dirty="0" err="1">
                <a:latin typeface="Times New Roman" pitchFamily="18" charset="0"/>
                <a:cs typeface="Times New Roman" pitchFamily="18" charset="0"/>
              </a:rPr>
              <a:t>dụng</a:t>
            </a:r>
            <a:r>
              <a:rPr lang="en-US" sz="1600" b="1" dirty="0">
                <a:latin typeface="Times New Roman" pitchFamily="18" charset="0"/>
                <a:cs typeface="Times New Roman" pitchFamily="18" charset="0"/>
              </a:rPr>
              <a:t> (%)*</a:t>
            </a:r>
            <a:endParaRPr lang="en-US" sz="1400" b="1" dirty="0">
              <a:latin typeface="Times New Roman" pitchFamily="18" charset="0"/>
              <a:cs typeface="Times New Roman" pitchFamily="18" charset="0"/>
            </a:endParaRPr>
          </a:p>
          <a:p>
            <a:pPr indent="53975" algn="ctr" defTabSz="511175">
              <a:tabLst>
                <a:tab pos="120650" algn="l"/>
              </a:tabLst>
            </a:pP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 indent="53975" algn="ctr" defTabSz="511175">
              <a:tabLst>
                <a:tab pos="120650" algn="l"/>
              </a:tabLst>
            </a:pPr>
            <a:r>
              <a:rPr lang="en-US" sz="2000" b="1" i="1" dirty="0" err="1">
                <a:latin typeface="Times New Roman" pitchFamily="18" charset="0"/>
                <a:cs typeface="Times New Roman" pitchFamily="18" charset="0"/>
              </a:rPr>
              <a:t>Hàm</a:t>
            </a:r>
            <a:r>
              <a:rPr lang="en-US" sz="20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i="1" dirty="0" err="1">
                <a:latin typeface="Times New Roman" pitchFamily="18" charset="0"/>
                <a:cs typeface="Times New Roman" pitchFamily="18" charset="0"/>
              </a:rPr>
              <a:t>lượng</a:t>
            </a:r>
            <a:r>
              <a:rPr lang="en-US" sz="20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i="1" dirty="0" err="1">
                <a:latin typeface="Times New Roman" pitchFamily="18" charset="0"/>
                <a:cs typeface="Times New Roman" pitchFamily="18" charset="0"/>
              </a:rPr>
              <a:t>clo</a:t>
            </a:r>
            <a:r>
              <a:rPr lang="en-US" sz="20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i="1" dirty="0" err="1">
                <a:latin typeface="Times New Roman" pitchFamily="18" charset="0"/>
                <a:cs typeface="Times New Roman" pitchFamily="18" charset="0"/>
              </a:rPr>
              <a:t>hoạt</a:t>
            </a:r>
            <a:r>
              <a:rPr lang="en-US" sz="20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i="1" dirty="0" err="1"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sz="20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i="1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0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i="1" dirty="0" err="1">
                <a:latin typeface="Times New Roman" pitchFamily="18" charset="0"/>
                <a:cs typeface="Times New Roman" pitchFamily="18" charset="0"/>
              </a:rPr>
              <a:t>hóa</a:t>
            </a:r>
            <a:r>
              <a:rPr lang="en-US" sz="20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i="1" dirty="0" err="1">
                <a:latin typeface="Times New Roman" pitchFamily="18" charset="0"/>
                <a:cs typeface="Times New Roman" pitchFamily="18" charset="0"/>
              </a:rPr>
              <a:t>chất</a:t>
            </a:r>
            <a:r>
              <a:rPr lang="en-US" sz="20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i="1" dirty="0" err="1">
                <a:latin typeface="Times New Roman" pitchFamily="18" charset="0"/>
                <a:cs typeface="Times New Roman" pitchFamily="18" charset="0"/>
              </a:rPr>
              <a:t>luôn</a:t>
            </a:r>
            <a:r>
              <a:rPr lang="en-US" sz="20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i="1" dirty="0" err="1"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20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i="1" dirty="0" err="1">
                <a:latin typeface="Times New Roman" pitchFamily="18" charset="0"/>
                <a:cs typeface="Times New Roman" pitchFamily="18" charset="0"/>
              </a:rPr>
              <a:t>nhà</a:t>
            </a:r>
            <a:r>
              <a:rPr lang="en-US" sz="20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i="1" dirty="0" err="1">
                <a:latin typeface="Times New Roman" pitchFamily="18" charset="0"/>
                <a:cs typeface="Times New Roman" pitchFamily="18" charset="0"/>
              </a:rPr>
              <a:t>sản</a:t>
            </a:r>
            <a:r>
              <a:rPr lang="en-US" sz="20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i="1" dirty="0" err="1">
                <a:latin typeface="Times New Roman" pitchFamily="18" charset="0"/>
                <a:cs typeface="Times New Roman" pitchFamily="18" charset="0"/>
              </a:rPr>
              <a:t>xuất</a:t>
            </a:r>
            <a:r>
              <a:rPr lang="en-US" sz="20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i="1" dirty="0" err="1">
                <a:latin typeface="Times New Roman" pitchFamily="18" charset="0"/>
                <a:cs typeface="Times New Roman" pitchFamily="18" charset="0"/>
              </a:rPr>
              <a:t>ghi</a:t>
            </a:r>
            <a:r>
              <a:rPr lang="en-US" sz="20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i="1" dirty="0" err="1">
                <a:latin typeface="Times New Roman" pitchFamily="18" charset="0"/>
                <a:cs typeface="Times New Roman" pitchFamily="18" charset="0"/>
              </a:rPr>
              <a:t>trên</a:t>
            </a:r>
            <a:r>
              <a:rPr lang="en-US" sz="20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i="1" dirty="0" err="1">
                <a:latin typeface="Times New Roman" pitchFamily="18" charset="0"/>
                <a:cs typeface="Times New Roman" pitchFamily="18" charset="0"/>
              </a:rPr>
              <a:t>nhãn</a:t>
            </a:r>
            <a:r>
              <a:rPr lang="en-US" sz="2000" b="1" i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b="1" i="1" dirty="0" err="1">
                <a:latin typeface="Times New Roman" pitchFamily="18" charset="0"/>
                <a:cs typeface="Times New Roman" pitchFamily="18" charset="0"/>
              </a:rPr>
              <a:t>bao</a:t>
            </a:r>
            <a:r>
              <a:rPr lang="en-US" sz="20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i="1" dirty="0" err="1">
                <a:latin typeface="Times New Roman" pitchFamily="18" charset="0"/>
                <a:cs typeface="Times New Roman" pitchFamily="18" charset="0"/>
              </a:rPr>
              <a:t>bì</a:t>
            </a:r>
            <a:r>
              <a:rPr lang="en-US" sz="20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i="1" dirty="0" err="1">
                <a:latin typeface="Times New Roman" pitchFamily="18" charset="0"/>
                <a:cs typeface="Times New Roman" pitchFamily="18" charset="0"/>
              </a:rPr>
              <a:t>hoặc</a:t>
            </a:r>
            <a:r>
              <a:rPr lang="en-US" sz="20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i="1" dirty="0" err="1">
                <a:latin typeface="Times New Roman" pitchFamily="18" charset="0"/>
                <a:cs typeface="Times New Roman" pitchFamily="18" charset="0"/>
              </a:rPr>
              <a:t>bảng</a:t>
            </a:r>
            <a:r>
              <a:rPr lang="en-US" sz="20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i="1" dirty="0" err="1">
                <a:latin typeface="Times New Roman" pitchFamily="18" charset="0"/>
                <a:cs typeface="Times New Roman" pitchFamily="18" charset="0"/>
              </a:rPr>
              <a:t>hướng</a:t>
            </a:r>
            <a:r>
              <a:rPr lang="en-US" sz="20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i="1" dirty="0" err="1">
                <a:latin typeface="Times New Roman" pitchFamily="18" charset="0"/>
                <a:cs typeface="Times New Roman" pitchFamily="18" charset="0"/>
              </a:rPr>
              <a:t>dẫn</a:t>
            </a:r>
            <a:r>
              <a:rPr lang="en-US" sz="20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i="1" dirty="0" err="1">
                <a:latin typeface="Times New Roman" pitchFamily="18" charset="0"/>
                <a:cs typeface="Times New Roman" pitchFamily="18" charset="0"/>
              </a:rPr>
              <a:t>sử</a:t>
            </a:r>
            <a:r>
              <a:rPr lang="en-US" sz="20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i="1" dirty="0" err="1">
                <a:latin typeface="Times New Roman" pitchFamily="18" charset="0"/>
                <a:cs typeface="Times New Roman" pitchFamily="18" charset="0"/>
              </a:rPr>
              <a:t>dụng</a:t>
            </a:r>
            <a:r>
              <a:rPr lang="en-US" sz="20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i="1" dirty="0" err="1">
                <a:latin typeface="Times New Roman" pitchFamily="18" charset="0"/>
                <a:cs typeface="Times New Roman" pitchFamily="18" charset="0"/>
              </a:rPr>
              <a:t>sản</a:t>
            </a:r>
            <a:r>
              <a:rPr lang="en-US" sz="20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i="1" dirty="0" err="1">
                <a:latin typeface="Times New Roman" pitchFamily="18" charset="0"/>
                <a:cs typeface="Times New Roman" pitchFamily="18" charset="0"/>
              </a:rPr>
              <a:t>phẩm</a:t>
            </a:r>
            <a:r>
              <a:rPr lang="en-US" sz="2000" b="1" i="1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indent="53975" defTabSz="511175">
              <a:tabLst>
                <a:tab pos="120650" algn="l"/>
              </a:tabLst>
            </a:pPr>
            <a:r>
              <a:rPr lang="en-US" sz="2000" i="1" u="sng" dirty="0" err="1">
                <a:latin typeface="Times New Roman" pitchFamily="18" charset="0"/>
                <a:cs typeface="Times New Roman" pitchFamily="18" charset="0"/>
              </a:rPr>
              <a:t>Ví</a:t>
            </a:r>
            <a:r>
              <a:rPr lang="en-US" sz="2000" i="1" u="sng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i="1" u="sng" dirty="0" err="1">
                <a:latin typeface="Times New Roman" pitchFamily="18" charset="0"/>
                <a:cs typeface="Times New Roman" pitchFamily="18" charset="0"/>
              </a:rPr>
              <a:t>dụ</a:t>
            </a:r>
            <a:r>
              <a:rPr lang="en-US" sz="2000" i="1" u="sng" dirty="0"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pPr indent="53975" defTabSz="511175">
              <a:buFont typeface="Wingdings" pitchFamily="2" charset="2"/>
              <a:buChar char="Ø"/>
              <a:tabLst>
                <a:tab pos="120650" algn="l"/>
              </a:tabLst>
            </a:pPr>
            <a:r>
              <a:rPr lang="en-US" dirty="0" err="1"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pha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10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lít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dung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dịch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nồng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độ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clo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hoạt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0,5%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bột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cloramin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B 25%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clo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hoạt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cần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: (0,5 x 10 / 25) x 1000 = 200 gam.</a:t>
            </a:r>
          </a:p>
          <a:p>
            <a:pPr indent="53975" defTabSz="511175">
              <a:buFont typeface="Wingdings" pitchFamily="2" charset="2"/>
              <a:buChar char="Ø"/>
              <a:tabLst>
                <a:tab pos="120650" algn="l"/>
              </a:tabLst>
            </a:pPr>
            <a:r>
              <a:rPr lang="en-US" dirty="0" err="1"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pha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10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lít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dung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dịch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nồng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độ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clo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hoạt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0,5%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bột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canxi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hypocloride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70%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clo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hoạt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cần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: (0,5 x 10 / 70 ) x 1000 = 72 gam.</a:t>
            </a:r>
          </a:p>
          <a:p>
            <a:pPr indent="53975" defTabSz="511175">
              <a:buFont typeface="Wingdings" pitchFamily="2" charset="2"/>
              <a:buChar char="Ø"/>
              <a:tabLst>
                <a:tab pos="120650" algn="l"/>
              </a:tabLst>
            </a:pPr>
            <a:r>
              <a:rPr lang="en-US" dirty="0" err="1"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pha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10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lít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dung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dịch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nồng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độ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clo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hoạt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0,5%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bột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natri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dichloroisocianurate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60%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clo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hoạt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cần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: (0,5 x 10 / 60)  x 1000 = 84 gam.</a:t>
            </a:r>
          </a:p>
        </p:txBody>
      </p:sp>
      <p:sp>
        <p:nvSpPr>
          <p:cNvPr id="169987" name="Text Box 5"/>
          <p:cNvSpPr txBox="1">
            <a:spLocks noChangeArrowheads="1"/>
          </p:cNvSpPr>
          <p:nvPr/>
        </p:nvSpPr>
        <p:spPr bwMode="auto">
          <a:xfrm>
            <a:off x="609600" y="188893"/>
            <a:ext cx="79248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800" b="1" dirty="0">
                <a:solidFill>
                  <a:srgbClr val="C00000"/>
                </a:solidFill>
                <a:cs typeface="Times New Roman" pitchFamily="18" charset="0"/>
              </a:rPr>
              <a:t>CÁCH PHA DUNG DỊCH KHỬ TRÙNG          CÓ CHỨA CLO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034" name="Rectangle 4"/>
          <p:cNvSpPr>
            <a:spLocks noChangeArrowheads="1"/>
          </p:cNvSpPr>
          <p:nvPr/>
        </p:nvSpPr>
        <p:spPr bwMode="auto">
          <a:xfrm>
            <a:off x="228600" y="43567"/>
            <a:ext cx="8610600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lvl="0" algn="ctr" eaLnBrk="1" hangingPunct="1"/>
            <a:r>
              <a:rPr lang="vi-VN" sz="3200" b="1" dirty="0" smtClean="0">
                <a:latin typeface="Times New Roman" pitchFamily="18" charset="0"/>
                <a:cs typeface="Times New Roman" pitchFamily="18" charset="0"/>
              </a:rPr>
              <a:t>Lượng hóa chất cần để pha 10 lít dung dịch có nồng độ clo hoạt tính</a:t>
            </a:r>
            <a:endParaRPr lang="vi-VN" sz="32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69812" name="Group 180"/>
          <p:cNvGraphicFramePr>
            <a:graphicFrameLocks noGrp="1"/>
          </p:cNvGraphicFramePr>
          <p:nvPr/>
        </p:nvGraphicFramePr>
        <p:xfrm>
          <a:off x="381000" y="1676400"/>
          <a:ext cx="8305800" cy="4267202"/>
        </p:xfrm>
        <a:graphic>
          <a:graphicData uri="http://schemas.openxmlformats.org/drawingml/2006/table">
            <a:tbl>
              <a:tblPr/>
              <a:tblGrid>
                <a:gridCol w="35560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190625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190625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192213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176337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854075">
                <a:tc rowSpan="2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vi-VN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Tên </a:t>
                      </a:r>
                      <a:r>
                        <a:rPr kumimoji="0" lang="vi-VN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hóa chất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sử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dụng</a:t>
                      </a:r>
                      <a:r>
                        <a:rPr kumimoji="0" lang="vi-VN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/>
                      </a:r>
                      <a:b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kumimoji="0" lang="vi-VN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(hàm lượng clo hoạt tính)</a:t>
                      </a:r>
                      <a:endParaRPr kumimoji="0" lang="vi-VN" sz="3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4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vi-VN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Lượng hóa chất cần để pha 10 lít dung dịch có nồng độ clo hoạt tính</a:t>
                      </a:r>
                      <a:endParaRPr kumimoji="0" lang="vi-VN" sz="3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85248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0,125%</a:t>
                      </a:r>
                      <a:endParaRPr kumimoji="0" lang="en-US" sz="3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0,25%</a:t>
                      </a:r>
                      <a:endParaRPr kumimoji="0" lang="en-US" sz="3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0,5%</a:t>
                      </a:r>
                      <a:endParaRPr kumimoji="0" lang="en-US" sz="3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1,25%</a:t>
                      </a:r>
                      <a:endParaRPr kumimoji="0" lang="en-US" sz="3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7477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Cloramin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B (25% - 30%)</a:t>
                      </a:r>
                      <a:endParaRPr kumimoji="0" lang="en-US" sz="3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50g</a:t>
                      </a:r>
                      <a:endParaRPr kumimoji="0" lang="en-US" sz="3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100g</a:t>
                      </a:r>
                      <a:endParaRPr kumimoji="0" lang="en-US" sz="3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200g</a:t>
                      </a:r>
                      <a:endParaRPr kumimoji="0" lang="en-US" sz="3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500g</a:t>
                      </a:r>
                      <a:endParaRPr kumimoji="0" lang="en-US" sz="3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9064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Canxi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HypoCloride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(70%)</a:t>
                      </a:r>
                      <a:endParaRPr kumimoji="0" lang="en-US" sz="3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18g</a:t>
                      </a:r>
                      <a:endParaRPr kumimoji="0" lang="en-US" sz="3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36g</a:t>
                      </a:r>
                      <a:endParaRPr kumimoji="0" lang="en-US" sz="3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72g</a:t>
                      </a:r>
                      <a:endParaRPr kumimoji="0" lang="en-US" sz="3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180g</a:t>
                      </a:r>
                      <a:endParaRPr kumimoji="0" lang="en-US" sz="3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9064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Bột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Natri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dicloroisocyanurate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(60%)</a:t>
                      </a:r>
                      <a:endParaRPr kumimoji="0" lang="en-US" sz="3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21g</a:t>
                      </a:r>
                      <a:endParaRPr kumimoji="0" lang="en-US" sz="3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42g</a:t>
                      </a:r>
                      <a:endParaRPr kumimoji="0" lang="en-US" sz="3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84g</a:t>
                      </a:r>
                      <a:endParaRPr kumimoji="0" lang="en-US" sz="3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210g</a:t>
                      </a:r>
                      <a:endParaRPr kumimoji="0" lang="en-US" sz="3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  <p:sp>
        <p:nvSpPr>
          <p:cNvPr id="172069" name="Rectangle 181"/>
          <p:cNvSpPr>
            <a:spLocks noChangeArrowheads="1"/>
          </p:cNvSpPr>
          <p:nvPr/>
        </p:nvSpPr>
        <p:spPr bwMode="auto">
          <a:xfrm>
            <a:off x="381000" y="5981700"/>
            <a:ext cx="83058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en-US" sz="2400" i="1" dirty="0" err="1">
                <a:latin typeface="Times New Roman" pitchFamily="18" charset="0"/>
                <a:cs typeface="Times New Roman" pitchFamily="18" charset="0"/>
              </a:rPr>
              <a:t>Cách</a:t>
            </a:r>
            <a:r>
              <a:rPr lang="en-US" sz="24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>
                <a:latin typeface="Times New Roman" pitchFamily="18" charset="0"/>
                <a:cs typeface="Times New Roman" pitchFamily="18" charset="0"/>
              </a:rPr>
              <a:t>pha</a:t>
            </a:r>
            <a:r>
              <a:rPr lang="en-US" sz="2400" i="1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400" i="1" dirty="0" err="1">
                <a:latin typeface="Times New Roman" pitchFamily="18" charset="0"/>
                <a:cs typeface="Times New Roman" pitchFamily="18" charset="0"/>
              </a:rPr>
              <a:t>Hòa</a:t>
            </a:r>
            <a:r>
              <a:rPr lang="en-US" sz="2400" i="1" dirty="0">
                <a:latin typeface="Times New Roman" pitchFamily="18" charset="0"/>
                <a:cs typeface="Times New Roman" pitchFamily="18" charset="0"/>
              </a:rPr>
              <a:t> tan </a:t>
            </a:r>
            <a:r>
              <a:rPr lang="en-US" sz="2400" i="1" dirty="0" err="1">
                <a:latin typeface="Times New Roman" pitchFamily="18" charset="0"/>
                <a:cs typeface="Times New Roman" pitchFamily="18" charset="0"/>
              </a:rPr>
              <a:t>hoàn</a:t>
            </a:r>
            <a:r>
              <a:rPr lang="en-US" sz="24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>
                <a:latin typeface="Times New Roman" pitchFamily="18" charset="0"/>
                <a:cs typeface="Times New Roman" pitchFamily="18" charset="0"/>
              </a:rPr>
              <a:t>toàn</a:t>
            </a:r>
            <a:r>
              <a:rPr lang="en-US" sz="24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>
                <a:latin typeface="Times New Roman" pitchFamily="18" charset="0"/>
                <a:cs typeface="Times New Roman" pitchFamily="18" charset="0"/>
              </a:rPr>
              <a:t>lượng</a:t>
            </a:r>
            <a:r>
              <a:rPr lang="en-US" sz="24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>
                <a:latin typeface="Times New Roman" pitchFamily="18" charset="0"/>
                <a:cs typeface="Times New Roman" pitchFamily="18" charset="0"/>
              </a:rPr>
              <a:t>hóa</a:t>
            </a:r>
            <a:r>
              <a:rPr lang="en-US" sz="24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>
                <a:latin typeface="Times New Roman" pitchFamily="18" charset="0"/>
                <a:cs typeface="Times New Roman" pitchFamily="18" charset="0"/>
              </a:rPr>
              <a:t>chất</a:t>
            </a:r>
            <a:r>
              <a:rPr lang="en-US" sz="24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>
                <a:latin typeface="Times New Roman" pitchFamily="18" charset="0"/>
                <a:cs typeface="Times New Roman" pitchFamily="18" charset="0"/>
              </a:rPr>
              <a:t>cần</a:t>
            </a:r>
            <a:r>
              <a:rPr lang="en-US" sz="24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>
                <a:latin typeface="Times New Roman" pitchFamily="18" charset="0"/>
                <a:cs typeface="Times New Roman" pitchFamily="18" charset="0"/>
              </a:rPr>
              <a:t>thiết</a:t>
            </a:r>
            <a:r>
              <a:rPr lang="en-US" sz="24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24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>
                <a:latin typeface="Times New Roman" pitchFamily="18" charset="0"/>
                <a:cs typeface="Times New Roman" pitchFamily="18" charset="0"/>
              </a:rPr>
              <a:t>vừa</a:t>
            </a:r>
            <a:r>
              <a:rPr lang="en-US" sz="24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>
                <a:latin typeface="Times New Roman" pitchFamily="18" charset="0"/>
                <a:cs typeface="Times New Roman" pitchFamily="18" charset="0"/>
              </a:rPr>
              <a:t>đủ</a:t>
            </a:r>
            <a:r>
              <a:rPr lang="en-US" sz="2400" i="1" dirty="0">
                <a:latin typeface="Times New Roman" pitchFamily="18" charset="0"/>
                <a:cs typeface="Times New Roman" pitchFamily="18" charset="0"/>
              </a:rPr>
              <a:t> 10 </a:t>
            </a:r>
            <a:r>
              <a:rPr lang="en-US" sz="2400" i="1" dirty="0" err="1">
                <a:latin typeface="Times New Roman" pitchFamily="18" charset="0"/>
                <a:cs typeface="Times New Roman" pitchFamily="18" charset="0"/>
              </a:rPr>
              <a:t>lít</a:t>
            </a:r>
            <a:r>
              <a:rPr lang="en-US" sz="24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US" sz="24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>
                <a:latin typeface="Times New Roman" pitchFamily="18" charset="0"/>
                <a:cs typeface="Times New Roman" pitchFamily="18" charset="0"/>
              </a:rPr>
              <a:t>sạch</a:t>
            </a:r>
            <a:r>
              <a:rPr lang="en-US" sz="2400" i="1" dirty="0">
                <a:latin typeface="Times New Roman" pitchFamily="18" charset="0"/>
                <a:cs typeface="Times New Roman" pitchFamily="18" charset="0"/>
              </a:rPr>
              <a:t>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ChangeArrowheads="1"/>
          </p:cNvSpPr>
          <p:nvPr/>
        </p:nvSpPr>
        <p:spPr bwMode="auto">
          <a:xfrm>
            <a:off x="228600" y="43567"/>
            <a:ext cx="86106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pt-BR" sz="2400" b="1" dirty="0" smtClean="0"/>
              <a:t>Khử trùng bằng hóa chất khử trùng</a:t>
            </a:r>
            <a:endParaRPr lang="vi-VN" sz="2400" b="1" dirty="0">
              <a:solidFill>
                <a:srgbClr val="C00000"/>
              </a:solidFill>
              <a:cs typeface="Arial" pitchFamily="34" charset="0"/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762000" y="1219200"/>
          <a:ext cx="8001001" cy="5181600"/>
        </p:xfrm>
        <a:graphic>
          <a:graphicData uri="http://schemas.openxmlformats.org/drawingml/2006/table">
            <a:tbl>
              <a:tblPr/>
              <a:tblGrid>
                <a:gridCol w="750783"/>
                <a:gridCol w="1998266"/>
                <a:gridCol w="1375407"/>
                <a:gridCol w="3876545"/>
              </a:tblGrid>
              <a:tr h="1215924">
                <a:tc>
                  <a:txBody>
                    <a:bodyPr/>
                    <a:lstStyle/>
                    <a:p>
                      <a:pPr algn="ctr">
                        <a:lnSpc>
                          <a:spcPts val="17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TT</a:t>
                      </a:r>
                      <a:endParaRPr lang="en-US" sz="20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700"/>
                        </a:lnSpc>
                        <a:spcAft>
                          <a:spcPts val="0"/>
                        </a:spcAft>
                      </a:pPr>
                      <a:r>
                        <a:rPr lang="en-US" sz="20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Nội dung khử trùng</a:t>
                      </a:r>
                      <a:endParaRPr lang="en-US" sz="20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7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Nồng</a:t>
                      </a:r>
                      <a:r>
                        <a:rPr lang="en-US" sz="20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2000" b="1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độ</a:t>
                      </a:r>
                      <a:r>
                        <a:rPr lang="en-US" sz="20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2000" b="1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Cloramin</a:t>
                      </a:r>
                      <a:r>
                        <a:rPr lang="en-US" sz="20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B</a:t>
                      </a:r>
                      <a:endParaRPr lang="en-US" sz="20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700"/>
                        </a:lnSpc>
                        <a:spcAft>
                          <a:spcPts val="0"/>
                        </a:spcAft>
                      </a:pPr>
                      <a:r>
                        <a:rPr lang="en-US" sz="20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Cách khử trùng</a:t>
                      </a:r>
                      <a:endParaRPr lang="en-US" sz="20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99617">
                <a:tc>
                  <a:txBody>
                    <a:bodyPr/>
                    <a:lstStyle/>
                    <a:p>
                      <a:pPr algn="ctr">
                        <a:lnSpc>
                          <a:spcPts val="1700"/>
                        </a:lnSpc>
                        <a:spcAft>
                          <a:spcPts val="0"/>
                        </a:spcAft>
                      </a:pPr>
                      <a:r>
                        <a:rPr lang="en-US" sz="2000" b="1" i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I</a:t>
                      </a:r>
                      <a:endParaRPr lang="en-US" sz="20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ts val="1700"/>
                        </a:lnSpc>
                        <a:spcAft>
                          <a:spcPts val="0"/>
                        </a:spcAft>
                      </a:pPr>
                      <a:r>
                        <a:rPr lang="en-US" sz="2000" b="1" i="1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Khi</a:t>
                      </a:r>
                      <a:r>
                        <a:rPr lang="en-US" sz="2000" b="1" i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2000" b="1" i="1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chưa</a:t>
                      </a:r>
                      <a:r>
                        <a:rPr lang="en-US" sz="2000" b="1" i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2000" b="1" i="1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có</a:t>
                      </a:r>
                      <a:r>
                        <a:rPr lang="en-US" sz="2000" b="1" i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2000" b="1" i="1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dịch</a:t>
                      </a:r>
                      <a:endParaRPr lang="en-US" sz="20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366059">
                <a:tc>
                  <a:txBody>
                    <a:bodyPr/>
                    <a:lstStyle/>
                    <a:p>
                      <a:pPr algn="ctr">
                        <a:lnSpc>
                          <a:spcPts val="17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en-US" sz="20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2000" dirty="0" err="1">
                          <a:latin typeface="Times New Roman"/>
                          <a:ea typeface="Calibri"/>
                          <a:cs typeface="Times New Roman"/>
                        </a:rPr>
                        <a:t>Nền</a:t>
                      </a:r>
                      <a:r>
                        <a:rPr lang="en-US" sz="2000" dirty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000" dirty="0" err="1">
                          <a:latin typeface="Times New Roman"/>
                          <a:ea typeface="Calibri"/>
                          <a:cs typeface="Times New Roman"/>
                        </a:rPr>
                        <a:t>nhà</a:t>
                      </a:r>
                      <a:r>
                        <a:rPr lang="en-US" sz="2000" dirty="0">
                          <a:latin typeface="Times New Roman"/>
                          <a:ea typeface="Calibri"/>
                          <a:cs typeface="Times New Roman"/>
                        </a:rPr>
                        <a:t>, </a:t>
                      </a:r>
                      <a:r>
                        <a:rPr lang="en-US" sz="2000" dirty="0" err="1">
                          <a:latin typeface="Times New Roman"/>
                          <a:ea typeface="Calibri"/>
                          <a:cs typeface="Times New Roman"/>
                        </a:rPr>
                        <a:t>tay</a:t>
                      </a:r>
                      <a:r>
                        <a:rPr lang="en-US" sz="2000" dirty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000" dirty="0" err="1">
                          <a:latin typeface="Times New Roman"/>
                          <a:ea typeface="Calibri"/>
                          <a:cs typeface="Times New Roman"/>
                        </a:rPr>
                        <a:t>nắm</a:t>
                      </a:r>
                      <a:r>
                        <a:rPr lang="en-US" sz="2000" dirty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000" dirty="0" err="1">
                          <a:latin typeface="Times New Roman"/>
                          <a:ea typeface="Calibri"/>
                          <a:cs typeface="Times New Roman"/>
                        </a:rPr>
                        <a:t>cửa</a:t>
                      </a:r>
                      <a:r>
                        <a:rPr lang="en-US" sz="2000" dirty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000" dirty="0" err="1">
                          <a:latin typeface="Times New Roman"/>
                          <a:ea typeface="Calibri"/>
                          <a:cs typeface="Times New Roman"/>
                        </a:rPr>
                        <a:t>và</a:t>
                      </a:r>
                      <a:r>
                        <a:rPr lang="en-US" sz="2000" dirty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000" dirty="0" err="1">
                          <a:latin typeface="Times New Roman"/>
                          <a:ea typeface="Calibri"/>
                          <a:cs typeface="Times New Roman"/>
                        </a:rPr>
                        <a:t>bề</a:t>
                      </a:r>
                      <a:r>
                        <a:rPr lang="en-US" sz="2000" dirty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000" dirty="0" err="1">
                          <a:latin typeface="Times New Roman"/>
                          <a:ea typeface="Calibri"/>
                          <a:cs typeface="Times New Roman"/>
                        </a:rPr>
                        <a:t>mặt</a:t>
                      </a:r>
                      <a:r>
                        <a:rPr lang="en-US" sz="2000" dirty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000" dirty="0" err="1">
                          <a:latin typeface="Times New Roman"/>
                          <a:ea typeface="Calibri"/>
                          <a:cs typeface="Times New Roman"/>
                        </a:rPr>
                        <a:t>các</a:t>
                      </a:r>
                      <a:r>
                        <a:rPr lang="en-US" sz="2000" dirty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000" dirty="0" err="1">
                          <a:latin typeface="Times New Roman"/>
                          <a:ea typeface="Calibri"/>
                          <a:cs typeface="Times New Roman"/>
                        </a:rPr>
                        <a:t>đồ</a:t>
                      </a:r>
                      <a:r>
                        <a:rPr lang="en-US" sz="2000" dirty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000" dirty="0" err="1">
                          <a:latin typeface="Times New Roman"/>
                          <a:ea typeface="Calibri"/>
                          <a:cs typeface="Times New Roman"/>
                        </a:rPr>
                        <a:t>vật</a:t>
                      </a:r>
                      <a:r>
                        <a:rPr lang="en-US" sz="2000" dirty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000" dirty="0" err="1">
                          <a:latin typeface="Times New Roman"/>
                          <a:ea typeface="Calibri"/>
                          <a:cs typeface="Times New Roman"/>
                        </a:rPr>
                        <a:t>trong</a:t>
                      </a:r>
                      <a:r>
                        <a:rPr lang="en-US" sz="2000" dirty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000" dirty="0" err="1">
                          <a:latin typeface="Times New Roman"/>
                          <a:ea typeface="Calibri"/>
                          <a:cs typeface="Times New Roman"/>
                        </a:rPr>
                        <a:t>nhà</a:t>
                      </a:r>
                      <a:r>
                        <a:rPr lang="en-US" sz="2000" dirty="0">
                          <a:latin typeface="Times New Roman"/>
                          <a:ea typeface="Calibri"/>
                          <a:cs typeface="Times New Roman"/>
                        </a:rPr>
                        <a:t>, </a:t>
                      </a:r>
                      <a:r>
                        <a:rPr lang="en-US" sz="2000" dirty="0" err="1">
                          <a:latin typeface="Times New Roman"/>
                          <a:ea typeface="Calibri"/>
                          <a:cs typeface="Times New Roman"/>
                        </a:rPr>
                        <a:t>môi</a:t>
                      </a:r>
                      <a:r>
                        <a:rPr lang="en-US" sz="2000" dirty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000" dirty="0" err="1">
                          <a:latin typeface="Times New Roman"/>
                          <a:ea typeface="Calibri"/>
                          <a:cs typeface="Times New Roman"/>
                        </a:rPr>
                        <a:t>trường</a:t>
                      </a:r>
                      <a:r>
                        <a:rPr lang="en-US" sz="2000" dirty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000" dirty="0" err="1">
                          <a:latin typeface="Times New Roman"/>
                          <a:ea typeface="Calibri"/>
                          <a:cs typeface="Times New Roman"/>
                        </a:rPr>
                        <a:t>xung</a:t>
                      </a:r>
                      <a:r>
                        <a:rPr lang="en-US" sz="2000" dirty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000" dirty="0" err="1">
                          <a:latin typeface="Times New Roman"/>
                          <a:ea typeface="Calibri"/>
                          <a:cs typeface="Times New Roman"/>
                        </a:rPr>
                        <a:t>quanh</a:t>
                      </a:r>
                      <a:endParaRPr lang="en-US" sz="20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700"/>
                        </a:lnSpc>
                        <a:spcAft>
                          <a:spcPts val="1000"/>
                        </a:spcAft>
                      </a:pPr>
                      <a:r>
                        <a:rPr lang="en-US" sz="2000" dirty="0">
                          <a:latin typeface="Times New Roman"/>
                          <a:ea typeface="Times New Roman"/>
                          <a:cs typeface="Times New Roman"/>
                        </a:rPr>
                        <a:t>0,5%</a:t>
                      </a:r>
                      <a:endParaRPr lang="en-US" sz="20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pt-BR" sz="2000" b="1" dirty="0">
                          <a:latin typeface="Times New Roman"/>
                          <a:ea typeface="Times New Roman"/>
                          <a:cs typeface="Times New Roman"/>
                        </a:rPr>
                        <a:t>Thường xuyên hàng ngày:</a:t>
                      </a:r>
                      <a:r>
                        <a:rPr lang="pt-BR" sz="2000" b="0" dirty="0">
                          <a:latin typeface="Times New Roman"/>
                          <a:ea typeface="Times New Roman"/>
                          <a:cs typeface="Times New Roman"/>
                        </a:rPr>
                        <a:t> Bằng các chất tẩy rửa thông thường, như xà phòng và các dung dịch khử khuẩn thông thường khác</a:t>
                      </a:r>
                      <a:r>
                        <a:rPr lang="pt-BR" sz="2000" b="0" dirty="0" smtClean="0">
                          <a:latin typeface="Times New Roman"/>
                          <a:ea typeface="Times New Roman"/>
                          <a:cs typeface="Times New Roman"/>
                        </a:rPr>
                        <a:t>...</a:t>
                      </a:r>
                      <a:r>
                        <a:rPr lang="pt-BR" sz="2000" b="0" baseline="0" dirty="0" smtClean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pt-BR" sz="2000" b="0" i="1" dirty="0" smtClean="0">
                          <a:latin typeface="Times New Roman"/>
                          <a:ea typeface="Times New Roman"/>
                          <a:cs typeface="Times New Roman"/>
                        </a:rPr>
                        <a:t>(</a:t>
                      </a:r>
                      <a:r>
                        <a:rPr lang="pt-BR" sz="2000" b="0" i="1" dirty="0">
                          <a:latin typeface="Times New Roman"/>
                          <a:ea typeface="Times New Roman"/>
                          <a:cs typeface="Times New Roman"/>
                        </a:rPr>
                        <a:t>Nếu có điều kiện dùng dung dịch Cloramin B 0,5%)</a:t>
                      </a:r>
                      <a:endParaRPr lang="en-US" sz="2000" b="1" dirty="0"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304800" y="762001"/>
          <a:ext cx="8534400" cy="6046415"/>
        </p:xfrm>
        <a:graphic>
          <a:graphicData uri="http://schemas.openxmlformats.org/drawingml/2006/table">
            <a:tbl>
              <a:tblPr/>
              <a:tblGrid>
                <a:gridCol w="609600"/>
                <a:gridCol w="2322720"/>
                <a:gridCol w="1467100"/>
                <a:gridCol w="4134980"/>
              </a:tblGrid>
              <a:tr h="626737">
                <a:tc>
                  <a:txBody>
                    <a:bodyPr/>
                    <a:lstStyle/>
                    <a:p>
                      <a:pPr algn="ctr">
                        <a:lnSpc>
                          <a:spcPts val="170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TT</a:t>
                      </a:r>
                      <a:endParaRPr lang="en-US" sz="18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700"/>
                        </a:lnSpc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Nội dung khử trùng</a:t>
                      </a:r>
                      <a:endParaRPr lang="en-US" sz="18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700"/>
                        </a:lnSpc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Nồng độ Cloramin B</a:t>
                      </a:r>
                      <a:endParaRPr lang="en-US" sz="18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700"/>
                        </a:lnSpc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Cách khử trùng</a:t>
                      </a:r>
                      <a:endParaRPr lang="en-US" sz="18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7054">
                <a:tc>
                  <a:txBody>
                    <a:bodyPr/>
                    <a:lstStyle/>
                    <a:p>
                      <a:pPr algn="ctr">
                        <a:lnSpc>
                          <a:spcPts val="1700"/>
                        </a:lnSpc>
                        <a:spcAft>
                          <a:spcPts val="0"/>
                        </a:spcAft>
                      </a:pPr>
                      <a:r>
                        <a:rPr lang="en-US" sz="1800" b="1" i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II</a:t>
                      </a:r>
                      <a:endParaRPr lang="en-US" sz="18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ts val="1700"/>
                        </a:lnSpc>
                        <a:spcAft>
                          <a:spcPts val="0"/>
                        </a:spcAft>
                      </a:pPr>
                      <a:r>
                        <a:rPr lang="en-US" sz="1800" b="1" i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Khi có dịch và áp dụng trong vùng dịch</a:t>
                      </a:r>
                      <a:endParaRPr lang="en-US" sz="18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379086">
                <a:tc>
                  <a:txBody>
                    <a:bodyPr/>
                    <a:lstStyle/>
                    <a:p>
                      <a:pPr algn="ctr">
                        <a:lnSpc>
                          <a:spcPts val="17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en-US" sz="18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30000"/>
                        </a:lnSpc>
                        <a:spcAft>
                          <a:spcPts val="1000"/>
                        </a:spcAft>
                      </a:pPr>
                      <a:r>
                        <a:rPr lang="en-US" sz="1800" dirty="0" err="1">
                          <a:latin typeface="Times New Roman"/>
                          <a:ea typeface="Calibri"/>
                          <a:cs typeface="Times New Roman"/>
                        </a:rPr>
                        <a:t>Toàn</a:t>
                      </a:r>
                      <a:r>
                        <a:rPr lang="en-US" sz="1800" dirty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800" dirty="0" err="1">
                          <a:latin typeface="Times New Roman"/>
                          <a:ea typeface="Calibri"/>
                          <a:cs typeface="Times New Roman"/>
                        </a:rPr>
                        <a:t>bộ</a:t>
                      </a:r>
                      <a:r>
                        <a:rPr lang="en-US" sz="1800" dirty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800" dirty="0" err="1">
                          <a:latin typeface="Times New Roman"/>
                          <a:ea typeface="Calibri"/>
                          <a:cs typeface="Times New Roman"/>
                        </a:rPr>
                        <a:t>bề</a:t>
                      </a:r>
                      <a:r>
                        <a:rPr lang="en-US" sz="1800" dirty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800" dirty="0" err="1">
                          <a:latin typeface="Times New Roman"/>
                          <a:ea typeface="Calibri"/>
                          <a:cs typeface="Times New Roman"/>
                        </a:rPr>
                        <a:t>mặt</a:t>
                      </a:r>
                      <a:r>
                        <a:rPr lang="en-US" sz="1800" dirty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800" dirty="0" err="1">
                          <a:latin typeface="Times New Roman"/>
                          <a:ea typeface="Calibri"/>
                          <a:cs typeface="Times New Roman"/>
                        </a:rPr>
                        <a:t>môi</a:t>
                      </a:r>
                      <a:r>
                        <a:rPr lang="en-US" sz="1800" dirty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800" dirty="0" err="1">
                          <a:latin typeface="Times New Roman"/>
                          <a:ea typeface="Calibri"/>
                          <a:cs typeface="Times New Roman"/>
                        </a:rPr>
                        <a:t>trường</a:t>
                      </a:r>
                      <a:endParaRPr lang="en-US" sz="18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700"/>
                        </a:lnSpc>
                        <a:spcAft>
                          <a:spcPts val="1000"/>
                        </a:spcAft>
                      </a:pPr>
                      <a:r>
                        <a:rPr lang="en-US" sz="1800">
                          <a:latin typeface="Times New Roman"/>
                          <a:ea typeface="Times New Roman"/>
                          <a:cs typeface="Times New Roman"/>
                        </a:rPr>
                        <a:t>0,5%</a:t>
                      </a:r>
                      <a:endParaRPr lang="en-US" sz="18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pt-BR" sz="1800" b="0" dirty="0">
                          <a:latin typeface="Times New Roman"/>
                          <a:ea typeface="Times New Roman"/>
                          <a:cs typeface="Times New Roman"/>
                        </a:rPr>
                        <a:t>Phun láng toàn bộ bề mặt môi trường</a:t>
                      </a:r>
                      <a:r>
                        <a:rPr lang="pt-BR" sz="1800" b="0" spc="-30" dirty="0">
                          <a:latin typeface="Times New Roman"/>
                          <a:ea typeface="Times New Roman"/>
                          <a:cs typeface="Times New Roman"/>
                        </a:rPr>
                        <a:t>: 02 ngày/lần cho đến khi không còn ca mắc mới và xử lý ngay các ổ dịch khác khi được phát hiện.</a:t>
                      </a:r>
                      <a:endParaRPr lang="en-US" sz="1800" b="1" dirty="0">
                        <a:latin typeface=".VnTime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30290">
                <a:tc>
                  <a:txBody>
                    <a:bodyPr/>
                    <a:lstStyle/>
                    <a:p>
                      <a:pPr algn="ctr">
                        <a:lnSpc>
                          <a:spcPts val="17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en-US" sz="18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Nhà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bệnh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nhân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,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Khu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vực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cách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ly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,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điều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trị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bệnh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nhân</a:t>
                      </a:r>
                      <a:endParaRPr lang="en-US" sz="18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7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0,5%</a:t>
                      </a:r>
                      <a:endParaRPr lang="en-US" sz="18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Lau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rửa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nền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nhà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,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tay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nắm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cửa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và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bề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mặt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các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đồ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vật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với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liều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lượng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phun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0,3 - 0,5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lít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/m2</a:t>
                      </a:r>
                      <a:endParaRPr lang="en-US" sz="18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73943">
                <a:tc>
                  <a:txBody>
                    <a:bodyPr/>
                    <a:lstStyle/>
                    <a:p>
                      <a:pPr algn="ctr">
                        <a:lnSpc>
                          <a:spcPts val="17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  <a:endParaRPr lang="en-US" sz="18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Chất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tiết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đường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hô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hấp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,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nước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bọt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,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chất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thải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khác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của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BN</a:t>
                      </a:r>
                      <a:endParaRPr lang="en-US" sz="18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7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1,25%</a:t>
                      </a:r>
                      <a:endParaRPr lang="en-US" sz="18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Xử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lý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trong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thời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gian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ít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nhất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30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phút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sau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đó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thu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gom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theo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quy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định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của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cơ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sở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điều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trị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dựa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trên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hướng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dẫn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xử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lý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chất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thải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y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tế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của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Bộ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Y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tế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.</a:t>
                      </a:r>
                      <a:endParaRPr lang="en-US" sz="18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30290">
                <a:tc>
                  <a:txBody>
                    <a:bodyPr/>
                    <a:lstStyle/>
                    <a:p>
                      <a:pPr algn="ctr">
                        <a:lnSpc>
                          <a:spcPts val="17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  <a:endParaRPr lang="en-US" sz="18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Khử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trùng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tay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ở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khu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vực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điều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trị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cách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ly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bệnh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nhân</a:t>
                      </a:r>
                      <a:endParaRPr lang="en-US" sz="18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7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0,5%</a:t>
                      </a:r>
                      <a:endParaRPr lang="en-US" sz="18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Ngâm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tay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1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phút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,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sau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đó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tráng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bằng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nước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sạch</a:t>
                      </a:r>
                      <a:endParaRPr lang="en-US" sz="18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" name="Rectangle 4"/>
          <p:cNvSpPr>
            <a:spLocks noChangeArrowheads="1"/>
          </p:cNvSpPr>
          <p:nvPr/>
        </p:nvSpPr>
        <p:spPr bwMode="auto">
          <a:xfrm>
            <a:off x="228600" y="43567"/>
            <a:ext cx="86106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pt-BR" sz="2800" b="1" dirty="0" smtClean="0">
                <a:latin typeface="Times New Roman" pitchFamily="18" charset="0"/>
                <a:cs typeface="Times New Roman" pitchFamily="18" charset="0"/>
              </a:rPr>
              <a:t>Khử trùng bằng hóa chất khử trùng</a:t>
            </a:r>
            <a:endParaRPr lang="vi-VN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ChangeArrowheads="1"/>
          </p:cNvSpPr>
          <p:nvPr/>
        </p:nvSpPr>
        <p:spPr bwMode="auto">
          <a:xfrm>
            <a:off x="228600" y="43567"/>
            <a:ext cx="86106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pt-BR" sz="2400" b="1" dirty="0" smtClean="0"/>
              <a:t>Khử trùng bằng hóa chất khử trùng</a:t>
            </a:r>
            <a:endParaRPr lang="vi-VN" sz="2400" b="1" dirty="0">
              <a:solidFill>
                <a:srgbClr val="C00000"/>
              </a:solidFill>
              <a:cs typeface="Arial" pitchFamily="34" charset="0"/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457200" y="609600"/>
          <a:ext cx="8381999" cy="6138050"/>
        </p:xfrm>
        <a:graphic>
          <a:graphicData uri="http://schemas.openxmlformats.org/drawingml/2006/table">
            <a:tbl>
              <a:tblPr/>
              <a:tblGrid>
                <a:gridCol w="586739"/>
                <a:gridCol w="2293215"/>
                <a:gridCol w="1440902"/>
                <a:gridCol w="4061143"/>
              </a:tblGrid>
              <a:tr h="509925">
                <a:tc>
                  <a:txBody>
                    <a:bodyPr/>
                    <a:lstStyle/>
                    <a:p>
                      <a:pPr algn="ctr">
                        <a:lnSpc>
                          <a:spcPts val="170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TT</a:t>
                      </a:r>
                      <a:endParaRPr lang="en-US" sz="18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0506" marR="6050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700"/>
                        </a:lnSpc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Nội dung khử trùng</a:t>
                      </a:r>
                      <a:endParaRPr lang="en-US" sz="18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0506" marR="6050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700"/>
                        </a:lnSpc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Nồng độ Cloramin B</a:t>
                      </a:r>
                      <a:endParaRPr lang="en-US" sz="18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0506" marR="6050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700"/>
                        </a:lnSpc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Cách khử trùng</a:t>
                      </a:r>
                      <a:endParaRPr lang="en-US" sz="18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0506" marR="6050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9570">
                <a:tc>
                  <a:txBody>
                    <a:bodyPr/>
                    <a:lstStyle/>
                    <a:p>
                      <a:pPr algn="ctr">
                        <a:lnSpc>
                          <a:spcPts val="1700"/>
                        </a:lnSpc>
                        <a:spcAft>
                          <a:spcPts val="0"/>
                        </a:spcAft>
                      </a:pPr>
                      <a:r>
                        <a:rPr lang="en-US" sz="1800" b="1" i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II</a:t>
                      </a:r>
                      <a:endParaRPr lang="en-US" sz="18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0506" marR="6050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ts val="1700"/>
                        </a:lnSpc>
                        <a:spcAft>
                          <a:spcPts val="0"/>
                        </a:spcAft>
                      </a:pPr>
                      <a:r>
                        <a:rPr lang="en-US" sz="1800" b="1" i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Khi có dịch và áp dụng trong vùng dịch</a:t>
                      </a:r>
                      <a:endParaRPr lang="en-US" sz="18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0506" marR="6050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401467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5</a:t>
                      </a:r>
                      <a:endParaRPr lang="en-US" sz="18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0506" marR="6050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Các vật dụng, dụng cụ của bệnh nhân</a:t>
                      </a:r>
                      <a:endParaRPr lang="en-US" sz="18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0506" marR="6050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695877">
                <a:tc>
                  <a:txBody>
                    <a:bodyPr/>
                    <a:lstStyle/>
                    <a:p>
                      <a:pPr algn="ctr">
                        <a:lnSpc>
                          <a:spcPts val="1700"/>
                        </a:lnSpc>
                        <a:spcAft>
                          <a:spcPts val="0"/>
                        </a:spcAft>
                      </a:pPr>
                      <a:r>
                        <a:rPr lang="en-US" sz="1800" i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5.1</a:t>
                      </a:r>
                      <a:endParaRPr lang="en-US" sz="18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0506" marR="6050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en-US" sz="1800" i="1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Khử</a:t>
                      </a:r>
                      <a:r>
                        <a:rPr lang="en-US" sz="1800" i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800" i="1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trùng</a:t>
                      </a:r>
                      <a:r>
                        <a:rPr lang="en-US" sz="1800" i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800" i="1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bề</a:t>
                      </a:r>
                      <a:r>
                        <a:rPr lang="en-US" sz="1800" i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800" i="1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mặt</a:t>
                      </a:r>
                      <a:r>
                        <a:rPr lang="en-US" sz="1800" i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, </a:t>
                      </a:r>
                      <a:r>
                        <a:rPr lang="en-US" sz="1800" i="1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vật</a:t>
                      </a:r>
                      <a:r>
                        <a:rPr lang="en-US" sz="1800" i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800" i="1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dụng</a:t>
                      </a:r>
                      <a:endParaRPr lang="en-US" sz="18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0506" marR="6050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ts val="17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0,5%</a:t>
                      </a:r>
                      <a:endParaRPr lang="en-US" sz="18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0506" marR="6050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Dùng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dung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dịch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nồng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độ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0,5%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Clo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hoạt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tính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để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lau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bề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mặt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đồ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vật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,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vật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dụng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endParaRPr lang="en-US" sz="18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0506" marR="6050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96507">
                <a:tc>
                  <a:txBody>
                    <a:bodyPr/>
                    <a:lstStyle/>
                    <a:p>
                      <a:pPr algn="ctr">
                        <a:lnSpc>
                          <a:spcPts val="1700"/>
                        </a:lnSpc>
                        <a:spcAft>
                          <a:spcPts val="0"/>
                        </a:spcAft>
                      </a:pPr>
                      <a:r>
                        <a:rPr lang="en-US" sz="1800" i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5.2</a:t>
                      </a:r>
                      <a:endParaRPr lang="en-US" sz="18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0506" marR="6050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en-US" sz="1800" i="1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Thảm</a:t>
                      </a:r>
                      <a:r>
                        <a:rPr lang="en-US" sz="1800" i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800" i="1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chùi</a:t>
                      </a:r>
                      <a:r>
                        <a:rPr lang="en-US" sz="1800" i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800" i="1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chân</a:t>
                      </a:r>
                      <a:r>
                        <a:rPr lang="en-US" sz="1800" i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800" i="1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và</a:t>
                      </a:r>
                      <a:r>
                        <a:rPr lang="en-US" sz="1800" i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800" i="1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giày</a:t>
                      </a:r>
                      <a:r>
                        <a:rPr lang="en-US" sz="1800" i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800" i="1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dép</a:t>
                      </a:r>
                      <a:endParaRPr lang="en-US" sz="18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0506" marR="6050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Tẩm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đẫm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tấm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thảm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chùi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chân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và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giày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dép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bằng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dung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dịch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nồng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độ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0,5%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Clo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hoạt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tính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,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đặt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trong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1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khay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kim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loại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giữ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nước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và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để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trước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điểm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ra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vào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khu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vực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cách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ly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và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hướng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dẫn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tất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cả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cán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bộ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y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tế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,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người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nhà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bệnh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nhân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,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bệnh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nhân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,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khách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đến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thăm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phải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chùi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chân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,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giầy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dép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bằng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cách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dẫm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chân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lên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thảm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chống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dịch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mỗi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lần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ra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vào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endParaRPr lang="en-US" sz="18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0506" marR="6050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87336">
                <a:tc>
                  <a:txBody>
                    <a:bodyPr/>
                    <a:lstStyle/>
                    <a:p>
                      <a:pPr algn="ctr">
                        <a:lnSpc>
                          <a:spcPts val="1700"/>
                        </a:lnSpc>
                        <a:spcAft>
                          <a:spcPts val="0"/>
                        </a:spcAft>
                      </a:pPr>
                      <a:r>
                        <a:rPr lang="en-US" sz="1800" i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5.3</a:t>
                      </a:r>
                      <a:endParaRPr lang="en-US" sz="18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0506" marR="6050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en-US" sz="1800" i="1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Bô</a:t>
                      </a:r>
                      <a:r>
                        <a:rPr lang="en-US" sz="1800" i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, </a:t>
                      </a:r>
                      <a:r>
                        <a:rPr lang="en-US" sz="1800" i="1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chậu</a:t>
                      </a:r>
                      <a:r>
                        <a:rPr lang="en-US" sz="1800" i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ô </a:t>
                      </a:r>
                      <a:r>
                        <a:rPr lang="en-US" sz="1800" i="1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nhiễm</a:t>
                      </a:r>
                      <a:endParaRPr lang="en-US" sz="18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0506" marR="6050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Ngâm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bô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,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chậu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ô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nhiễm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vào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dung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dịch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nồng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độ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0,5%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Clo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hoạt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tính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trong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ít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nhất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30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phút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trước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khi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đem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rửa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bằng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nước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sạch</a:t>
                      </a:r>
                      <a:endParaRPr lang="en-US" sz="18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0506" marR="6050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ChangeArrowheads="1"/>
          </p:cNvSpPr>
          <p:nvPr/>
        </p:nvSpPr>
        <p:spPr bwMode="auto">
          <a:xfrm>
            <a:off x="228600" y="43567"/>
            <a:ext cx="86106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pt-BR" sz="2400" b="1" dirty="0" smtClean="0"/>
              <a:t>Khử trùng bằng hóa chất khử trùng</a:t>
            </a:r>
            <a:endParaRPr lang="vi-VN" sz="2400" b="1" dirty="0">
              <a:solidFill>
                <a:srgbClr val="C00000"/>
              </a:solidFill>
              <a:cs typeface="Arial" pitchFamily="34" charset="0"/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457200" y="609601"/>
          <a:ext cx="8381999" cy="6095999"/>
        </p:xfrm>
        <a:graphic>
          <a:graphicData uri="http://schemas.openxmlformats.org/drawingml/2006/table">
            <a:tbl>
              <a:tblPr/>
              <a:tblGrid>
                <a:gridCol w="488272"/>
                <a:gridCol w="2391684"/>
                <a:gridCol w="1440901"/>
                <a:gridCol w="4061142"/>
              </a:tblGrid>
              <a:tr h="556327">
                <a:tc>
                  <a:txBody>
                    <a:bodyPr/>
                    <a:lstStyle/>
                    <a:p>
                      <a:pPr algn="ctr">
                        <a:lnSpc>
                          <a:spcPts val="170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TT</a:t>
                      </a:r>
                      <a:endParaRPr lang="en-US" sz="18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700"/>
                        </a:lnSpc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Nội dung khử trùng</a:t>
                      </a:r>
                      <a:endParaRPr lang="en-US" sz="18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700"/>
                        </a:lnSpc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Nồng độ Cloramin B</a:t>
                      </a:r>
                      <a:endParaRPr lang="en-US" sz="18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700"/>
                        </a:lnSpc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Cách khử trùng</a:t>
                      </a:r>
                      <a:endParaRPr lang="en-US" sz="18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3014">
                <a:tc>
                  <a:txBody>
                    <a:bodyPr/>
                    <a:lstStyle/>
                    <a:p>
                      <a:pPr algn="ctr">
                        <a:lnSpc>
                          <a:spcPts val="1700"/>
                        </a:lnSpc>
                        <a:spcAft>
                          <a:spcPts val="0"/>
                        </a:spcAft>
                      </a:pPr>
                      <a:r>
                        <a:rPr lang="en-US" sz="1800" b="1" i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II</a:t>
                      </a:r>
                      <a:endParaRPr lang="en-US" sz="18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en-US" sz="1800" b="1" i="1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Khi</a:t>
                      </a:r>
                      <a:r>
                        <a:rPr lang="en-US" sz="1800" b="1" i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800" b="1" i="1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có</a:t>
                      </a:r>
                      <a:r>
                        <a:rPr lang="en-US" sz="1800" b="1" i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800" b="1" i="1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dịch</a:t>
                      </a:r>
                      <a:r>
                        <a:rPr lang="en-US" sz="1800" b="1" i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800" b="1" i="1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và</a:t>
                      </a:r>
                      <a:r>
                        <a:rPr lang="en-US" sz="1800" b="1" i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800" b="1" i="1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áp</a:t>
                      </a:r>
                      <a:r>
                        <a:rPr lang="en-US" sz="1800" b="1" i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800" b="1" i="1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dụng</a:t>
                      </a:r>
                      <a:r>
                        <a:rPr lang="en-US" sz="1800" b="1" i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800" b="1" i="1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trong</a:t>
                      </a:r>
                      <a:r>
                        <a:rPr lang="en-US" sz="1800" b="1" i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800" b="1" i="1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vùng</a:t>
                      </a:r>
                      <a:r>
                        <a:rPr lang="en-US" sz="1800" b="1" i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800" b="1" i="1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dịch</a:t>
                      </a:r>
                      <a:endParaRPr lang="en-US" sz="18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374317">
                <a:tc>
                  <a:txBody>
                    <a:bodyPr/>
                    <a:lstStyle/>
                    <a:p>
                      <a:pPr algn="ctr">
                        <a:lnSpc>
                          <a:spcPts val="1700"/>
                        </a:lnSpc>
                        <a:spcAft>
                          <a:spcPts val="0"/>
                        </a:spcAft>
                      </a:pPr>
                      <a:r>
                        <a:rPr lang="en-US" sz="1800" i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5.4</a:t>
                      </a:r>
                      <a:endParaRPr lang="en-US" sz="18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en-US" sz="1800" i="1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Các</a:t>
                      </a:r>
                      <a:r>
                        <a:rPr lang="en-US" sz="1800" i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800" i="1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dụng</a:t>
                      </a:r>
                      <a:r>
                        <a:rPr lang="en-US" sz="1800" i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800" i="1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cụ</a:t>
                      </a:r>
                      <a:r>
                        <a:rPr lang="en-US" sz="1800" i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800" i="1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của</a:t>
                      </a:r>
                      <a:r>
                        <a:rPr lang="en-US" sz="1800" i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800" i="1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bệnh</a:t>
                      </a:r>
                      <a:r>
                        <a:rPr lang="en-US" sz="1800" i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800" i="1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nhân</a:t>
                      </a:r>
                      <a:endParaRPr lang="en-US" sz="18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1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Ngâm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các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dụng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cụ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,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quần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áo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đã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sử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dụng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của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bệnh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nhân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vào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dung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dịch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Clo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hoạt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tính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5%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trong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1-2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giờ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trước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khi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đem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giặt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rửa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bằng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nước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sạch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;</a:t>
                      </a:r>
                      <a:endParaRPr lang="en-US" sz="18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74317">
                <a:tc>
                  <a:txBody>
                    <a:bodyPr/>
                    <a:lstStyle/>
                    <a:p>
                      <a:pPr algn="ctr">
                        <a:lnSpc>
                          <a:spcPts val="1700"/>
                        </a:lnSpc>
                        <a:spcAft>
                          <a:spcPts val="0"/>
                        </a:spcAft>
                      </a:pPr>
                      <a:r>
                        <a:rPr lang="en-US" sz="1800" i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5.5</a:t>
                      </a:r>
                      <a:endParaRPr lang="en-US" sz="18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en-US" sz="1800" i="1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Phân</a:t>
                      </a:r>
                      <a:r>
                        <a:rPr lang="en-US" sz="1800" i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800" i="1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và</a:t>
                      </a:r>
                      <a:r>
                        <a:rPr lang="en-US" sz="1800" i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800" i="1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chất</a:t>
                      </a:r>
                      <a:r>
                        <a:rPr lang="en-US" sz="1800" i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800" i="1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thải</a:t>
                      </a:r>
                      <a:r>
                        <a:rPr lang="en-US" sz="1800" i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800" i="1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của</a:t>
                      </a:r>
                      <a:r>
                        <a:rPr lang="en-US" sz="1800" i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BN</a:t>
                      </a:r>
                      <a:endParaRPr lang="en-US" sz="18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7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1,25 - 2,5% </a:t>
                      </a:r>
                      <a:endParaRPr lang="en-US" sz="18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Khử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trùng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bằng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DD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nồng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độ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1,25 - 2,5%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Clo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hoạt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tính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với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tỷ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lệ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1:1,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trong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thời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gian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ít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nhất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30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phút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,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sau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đó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tiến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hành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xử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lý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theo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quy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định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.</a:t>
                      </a:r>
                      <a:endParaRPr lang="en-US" sz="18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28024">
                <a:tc>
                  <a:txBody>
                    <a:bodyPr/>
                    <a:lstStyle/>
                    <a:p>
                      <a:pPr algn="ctr">
                        <a:lnSpc>
                          <a:spcPts val="17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6</a:t>
                      </a:r>
                      <a:endParaRPr lang="en-US" sz="18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Các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phương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tiện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chuyên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chở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bệnh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8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nhân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endParaRPr lang="en-US" sz="18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7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0,5%</a:t>
                      </a:r>
                      <a:endParaRPr lang="en-US" sz="18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pt-BR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Phun khử trùng phương tiện với liều lượng 0,3 - 0,5 lít/m2, để trong 1 giờ sau đó rửa kỹ lại bằng nước sạch, Đối với bề mặt, vật dụng trong phương tiện: Dùng dung dịch nồng độ 0,5% Clo hoạt tính để lau bề mặt đồ vật, vật dụng</a:t>
                      </a:r>
                      <a:endParaRPr lang="en-US" sz="18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vi-VN" altLang="vi-VN"/>
          </a:p>
        </p:txBody>
      </p:sp>
      <p:pic>
        <p:nvPicPr>
          <p:cNvPr id="49155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34962"/>
          </a:xfrm>
        </p:spPr>
        <p:txBody>
          <a:bodyPr/>
          <a:lstStyle/>
          <a:p>
            <a:pPr eaLnBrk="1" hangingPunct="1"/>
            <a:r>
              <a:rPr lang="en-US" altLang="vi-VN" sz="3800" b="1" dirty="0">
                <a:latin typeface="Times New Roman" pitchFamily="18" charset="0"/>
                <a:cs typeface="Times New Roman" pitchFamily="18" charset="0"/>
              </a:rPr>
              <a:t>TÌNH HÌNH DỊCH BỆNH (1)</a:t>
            </a:r>
            <a:endParaRPr lang="en-GB" altLang="vi-VN" sz="3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411" name="Content Placeholder 2"/>
          <p:cNvSpPr>
            <a:spLocks noGrp="1"/>
          </p:cNvSpPr>
          <p:nvPr>
            <p:ph idx="1"/>
          </p:nvPr>
        </p:nvSpPr>
        <p:spPr>
          <a:xfrm>
            <a:off x="0" y="685800"/>
            <a:ext cx="8915400" cy="5791200"/>
          </a:xfrm>
        </p:spPr>
        <p:txBody>
          <a:bodyPr/>
          <a:lstStyle/>
          <a:p>
            <a:pPr algn="just" eaLnBrk="1" hangingPunct="1">
              <a:lnSpc>
                <a:spcPct val="130000"/>
              </a:lnSpc>
              <a:spcBef>
                <a:spcPts val="0"/>
              </a:spcBef>
            </a:pPr>
            <a:r>
              <a:rPr lang="en-US" altLang="vi-VN" sz="2800" dirty="0">
                <a:latin typeface="Times New Roman" pitchFamily="18" charset="0"/>
                <a:cs typeface="Times New Roman" pitchFamily="18" charset="0"/>
              </a:rPr>
              <a:t>Theo </a:t>
            </a:r>
            <a:r>
              <a:rPr lang="en-GB" altLang="vi-VN" sz="2800" dirty="0">
                <a:latin typeface="Times New Roman" pitchFamily="18" charset="0"/>
                <a:cs typeface="Times New Roman" pitchFamily="18" charset="0"/>
              </a:rPr>
              <a:t>WHO g</a:t>
            </a:r>
            <a:r>
              <a:rPr lang="en-US" altLang="vi-VN" sz="2800" dirty="0">
                <a:latin typeface="Times New Roman" pitchFamily="18" charset="0"/>
                <a:cs typeface="Times New Roman" pitchFamily="18" charset="0"/>
              </a:rPr>
              <a:t>hi </a:t>
            </a:r>
            <a:r>
              <a:rPr lang="en-US" altLang="vi-VN" sz="2800" dirty="0" err="1">
                <a:latin typeface="Times New Roman" pitchFamily="18" charset="0"/>
                <a:cs typeface="Times New Roman" pitchFamily="18" charset="0"/>
              </a:rPr>
              <a:t>nhận</a:t>
            </a:r>
            <a:r>
              <a:rPr lang="en-US" altLang="vi-VN" sz="2800" dirty="0">
                <a:latin typeface="Times New Roman" pitchFamily="18" charset="0"/>
                <a:cs typeface="Times New Roman" pitchFamily="18" charset="0"/>
              </a:rPr>
              <a:t> ca </a:t>
            </a:r>
            <a:r>
              <a:rPr lang="en-US" altLang="vi-VN" sz="2800" dirty="0" err="1">
                <a:latin typeface="Times New Roman" pitchFamily="18" charset="0"/>
                <a:cs typeface="Times New Roman" pitchFamily="18" charset="0"/>
              </a:rPr>
              <a:t>bệnh</a:t>
            </a:r>
            <a:r>
              <a:rPr lang="en-US" altLang="vi-VN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800" dirty="0" err="1">
                <a:latin typeface="Times New Roman" pitchFamily="18" charset="0"/>
                <a:cs typeface="Times New Roman" pitchFamily="18" charset="0"/>
              </a:rPr>
              <a:t>đầu</a:t>
            </a:r>
            <a:r>
              <a:rPr lang="en-US" altLang="vi-VN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800" dirty="0" err="1">
                <a:latin typeface="Times New Roman" pitchFamily="18" charset="0"/>
                <a:cs typeface="Times New Roman" pitchFamily="18" charset="0"/>
              </a:rPr>
              <a:t>tiên</a:t>
            </a:r>
            <a:r>
              <a:rPr lang="en-US" altLang="vi-VN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800" dirty="0" err="1"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altLang="vi-VN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800" dirty="0" smtClean="0">
                <a:latin typeface="Times New Roman" pitchFamily="18" charset="0"/>
                <a:cs typeface="Times New Roman" pitchFamily="18" charset="0"/>
              </a:rPr>
              <a:t>12/12/2019 </a:t>
            </a:r>
            <a:r>
              <a:rPr lang="en-US" altLang="vi-VN" sz="2800" dirty="0" err="1" smtClean="0">
                <a:latin typeface="Times New Roman" pitchFamily="18" charset="0"/>
                <a:cs typeface="Times New Roman" pitchFamily="18" charset="0"/>
              </a:rPr>
              <a:t>tại</a:t>
            </a:r>
            <a:r>
              <a:rPr lang="en-US" altLang="vi-VN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800" dirty="0" err="1" smtClean="0">
                <a:latin typeface="Times New Roman" pitchFamily="18" charset="0"/>
                <a:cs typeface="Times New Roman" pitchFamily="18" charset="0"/>
              </a:rPr>
              <a:t>thành</a:t>
            </a:r>
            <a:r>
              <a:rPr lang="en-US" altLang="vi-VN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800" dirty="0" err="1" smtClean="0">
                <a:latin typeface="Times New Roman" pitchFamily="18" charset="0"/>
                <a:cs typeface="Times New Roman" pitchFamily="18" charset="0"/>
              </a:rPr>
              <a:t>phố</a:t>
            </a:r>
            <a:r>
              <a:rPr lang="en-US" altLang="vi-VN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800" dirty="0" err="1" smtClean="0">
                <a:latin typeface="Times New Roman" pitchFamily="18" charset="0"/>
                <a:cs typeface="Times New Roman" pitchFamily="18" charset="0"/>
              </a:rPr>
              <a:t>Vũ</a:t>
            </a:r>
            <a:r>
              <a:rPr lang="en-US" altLang="vi-VN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800" dirty="0" err="1" smtClean="0">
                <a:latin typeface="Times New Roman" pitchFamily="18" charset="0"/>
                <a:cs typeface="Times New Roman" pitchFamily="18" charset="0"/>
              </a:rPr>
              <a:t>Hán</a:t>
            </a:r>
            <a:r>
              <a:rPr lang="en-US" altLang="vi-VN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altLang="vi-VN" sz="2800" dirty="0" err="1" smtClean="0">
                <a:latin typeface="Times New Roman" pitchFamily="18" charset="0"/>
                <a:cs typeface="Times New Roman" pitchFamily="18" charset="0"/>
              </a:rPr>
              <a:t>tỉnh</a:t>
            </a:r>
            <a:r>
              <a:rPr lang="en-US" altLang="vi-VN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800" dirty="0" err="1" smtClean="0">
                <a:latin typeface="Times New Roman" pitchFamily="18" charset="0"/>
                <a:cs typeface="Times New Roman" pitchFamily="18" charset="0"/>
              </a:rPr>
              <a:t>Hồ</a:t>
            </a:r>
            <a:r>
              <a:rPr lang="en-US" altLang="vi-VN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800" dirty="0" err="1" smtClean="0">
                <a:latin typeface="Times New Roman" pitchFamily="18" charset="0"/>
                <a:cs typeface="Times New Roman" pitchFamily="18" charset="0"/>
              </a:rPr>
              <a:t>Bắc</a:t>
            </a:r>
            <a:r>
              <a:rPr lang="en-US" altLang="vi-VN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altLang="vi-VN" sz="2800" dirty="0" err="1" smtClean="0">
                <a:latin typeface="Times New Roman" pitchFamily="18" charset="0"/>
                <a:cs typeface="Times New Roman" pitchFamily="18" charset="0"/>
              </a:rPr>
              <a:t>Trung</a:t>
            </a:r>
            <a:r>
              <a:rPr lang="en-US" altLang="vi-VN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800" dirty="0" err="1" smtClean="0">
                <a:latin typeface="Times New Roman" pitchFamily="18" charset="0"/>
                <a:cs typeface="Times New Roman" pitchFamily="18" charset="0"/>
              </a:rPr>
              <a:t>Quốc</a:t>
            </a:r>
            <a:endParaRPr lang="en-US" altLang="vi-VN" sz="2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30000"/>
              </a:lnSpc>
              <a:buNone/>
            </a:pPr>
            <a:r>
              <a:rPr lang="vi-VN" sz="2800" b="1" dirty="0" smtClean="0">
                <a:latin typeface="+mj-lt"/>
              </a:rPr>
              <a:t>Cập nhật lúc 8h00 ngày 6-2-2020:</a:t>
            </a:r>
            <a:endParaRPr lang="vi-VN" sz="2800" dirty="0" smtClean="0">
              <a:latin typeface="+mj-lt"/>
            </a:endParaRPr>
          </a:p>
          <a:p>
            <a:pPr>
              <a:lnSpc>
                <a:spcPct val="130000"/>
              </a:lnSpc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vi-VN" sz="2800" dirty="0" smtClean="0">
                <a:latin typeface="Times New Roman" pitchFamily="18" charset="0"/>
                <a:cs typeface="Times New Roman" pitchFamily="18" charset="0"/>
              </a:rPr>
              <a:t>h</a:t>
            </a:r>
            <a:r>
              <a:rPr lang="vi-VN" sz="2800" dirty="0" smtClean="0">
                <a:latin typeface="+mj-lt"/>
              </a:rPr>
              <a:t>ế giới: </a:t>
            </a:r>
            <a:r>
              <a:rPr lang="vi-VN" sz="2800" b="1" dirty="0" smtClean="0">
                <a:latin typeface="+mj-lt"/>
              </a:rPr>
              <a:t>28.276 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ca</a:t>
            </a:r>
            <a:r>
              <a:rPr lang="vi-VN" sz="2800" dirty="0" smtClean="0">
                <a:latin typeface="+mj-lt"/>
              </a:rPr>
              <a:t> mắc, </a:t>
            </a:r>
            <a:r>
              <a:rPr lang="vi-VN" sz="2800" b="1" dirty="0" smtClean="0">
                <a:latin typeface="+mj-lt"/>
              </a:rPr>
              <a:t>565</a:t>
            </a:r>
            <a:r>
              <a:rPr lang="en-US" sz="2800" b="1" dirty="0" smtClean="0">
                <a:latin typeface="+mj-lt"/>
              </a:rPr>
              <a:t>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ca</a:t>
            </a:r>
            <a:r>
              <a:rPr lang="vi-VN" sz="2800" dirty="0" smtClean="0">
                <a:latin typeface="+mj-lt"/>
              </a:rPr>
              <a:t> tử vong, trong đó:</a:t>
            </a:r>
          </a:p>
          <a:p>
            <a:pPr>
              <a:lnSpc>
                <a:spcPct val="130000"/>
              </a:lnSpc>
              <a:buNone/>
            </a:pPr>
            <a:r>
              <a:rPr lang="en-US" sz="2800" dirty="0" smtClean="0">
                <a:latin typeface="+mj-lt"/>
              </a:rPr>
              <a:t>	</a:t>
            </a:r>
            <a:r>
              <a:rPr lang="vi-VN" sz="2800" dirty="0" smtClean="0">
                <a:latin typeface="+mj-lt"/>
              </a:rPr>
              <a:t>- Lục địa Trung Quốc: </a:t>
            </a:r>
            <a:r>
              <a:rPr lang="vi-VN" sz="2800" b="1" dirty="0" smtClean="0">
                <a:latin typeface="+mj-lt"/>
              </a:rPr>
              <a:t>563 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ca</a:t>
            </a:r>
            <a:r>
              <a:rPr lang="vi-VN" sz="2800" dirty="0" smtClean="0">
                <a:latin typeface="+mj-lt"/>
              </a:rPr>
              <a:t> tử vong;</a:t>
            </a:r>
            <a:br>
              <a:rPr lang="vi-VN" sz="2800" dirty="0" smtClean="0">
                <a:latin typeface="+mj-lt"/>
              </a:rPr>
            </a:br>
            <a:r>
              <a:rPr lang="vi-VN" sz="2800" dirty="0" smtClean="0">
                <a:latin typeface="+mj-lt"/>
              </a:rPr>
              <a:t>- Phillippines: </a:t>
            </a:r>
            <a:r>
              <a:rPr lang="vi-VN" sz="2800" b="1" dirty="0" smtClean="0">
                <a:latin typeface="+mj-lt"/>
              </a:rPr>
              <a:t>01</a:t>
            </a:r>
            <a:r>
              <a:rPr lang="vi-VN" sz="2800" dirty="0" smtClean="0">
                <a:latin typeface="+mj-lt"/>
              </a:rPr>
              <a:t> 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ca</a:t>
            </a:r>
            <a:r>
              <a:rPr lang="vi-VN" sz="2800" dirty="0" smtClean="0">
                <a:latin typeface="+mj-lt"/>
              </a:rPr>
              <a:t> tử vong;</a:t>
            </a:r>
            <a:br>
              <a:rPr lang="vi-VN" sz="2800" dirty="0" smtClean="0">
                <a:latin typeface="+mj-lt"/>
              </a:rPr>
            </a:br>
            <a:r>
              <a:rPr lang="vi-VN" sz="2800" dirty="0" smtClean="0">
                <a:latin typeface="+mj-lt"/>
              </a:rPr>
              <a:t>- Hồng Kông (Trung Quốc):</a:t>
            </a:r>
            <a:r>
              <a:rPr lang="vi-VN" sz="2800" b="1" dirty="0" smtClean="0">
                <a:latin typeface="+mj-lt"/>
              </a:rPr>
              <a:t> 01</a:t>
            </a:r>
            <a:r>
              <a:rPr lang="vi-VN" sz="2800" dirty="0" smtClean="0">
                <a:latin typeface="+mj-lt"/>
              </a:rPr>
              <a:t> 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ca</a:t>
            </a:r>
            <a:r>
              <a:rPr lang="vi-VN" sz="2800" dirty="0" smtClean="0">
                <a:latin typeface="+mj-lt"/>
              </a:rPr>
              <a:t> tử vong.</a:t>
            </a:r>
          </a:p>
          <a:p>
            <a:pPr algn="just" eaLnBrk="1" hangingPunct="1">
              <a:lnSpc>
                <a:spcPct val="150000"/>
              </a:lnSpc>
            </a:pP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Đến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nay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dịch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bệnh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đã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lan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tràn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tại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Trung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Quốc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27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quốc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gia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/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vùng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lãnh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thổ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ghi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nhận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trường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hợp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mắc</a:t>
            </a: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lnSpc>
                <a:spcPct val="150000"/>
              </a:lnSpc>
              <a:buNone/>
            </a:pPr>
            <a:endParaRPr lang="en-US" altLang="vi-VN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lnSpc>
                <a:spcPct val="150000"/>
              </a:lnSpc>
              <a:buNone/>
            </a:pPr>
            <a:endParaRPr lang="en-US" altLang="vi-VN" dirty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lnSpc>
                <a:spcPct val="150000"/>
              </a:lnSpc>
            </a:pPr>
            <a:endParaRPr lang="en-US" altLang="vi-VN" dirty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buFontTx/>
              <a:buChar char="-"/>
            </a:pPr>
            <a:endParaRPr lang="en-GB" altLang="vi-VN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vi-VN" sz="3800" b="1" dirty="0">
                <a:latin typeface="Times New Roman" pitchFamily="18" charset="0"/>
                <a:cs typeface="Times New Roman" pitchFamily="18" charset="0"/>
              </a:rPr>
              <a:t>TÌNH HÌNH DỊCH BỆNH (2)</a:t>
            </a:r>
            <a:endParaRPr lang="en-GB" altLang="vi-VN" sz="3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411" name="Content Placeholder 2"/>
          <p:cNvSpPr>
            <a:spLocks noGrp="1"/>
          </p:cNvSpPr>
          <p:nvPr>
            <p:ph idx="1"/>
          </p:nvPr>
        </p:nvSpPr>
        <p:spPr>
          <a:xfrm>
            <a:off x="304800" y="1219200"/>
            <a:ext cx="8686800" cy="5334000"/>
          </a:xfrm>
        </p:spPr>
        <p:txBody>
          <a:bodyPr/>
          <a:lstStyle/>
          <a:p>
            <a:pPr>
              <a:lnSpc>
                <a:spcPct val="120000"/>
              </a:lnSpc>
              <a:buNone/>
            </a:pPr>
            <a:r>
              <a:rPr lang="en-US" sz="2400" b="1" dirty="0" smtClean="0">
                <a:latin typeface="+mj-lt"/>
              </a:rPr>
              <a:t>	</a:t>
            </a:r>
            <a:r>
              <a:rPr lang="vi-VN" sz="2400" b="1" dirty="0" smtClean="0">
                <a:latin typeface="+mj-lt"/>
              </a:rPr>
              <a:t>Việt </a:t>
            </a:r>
            <a:r>
              <a:rPr lang="vi-VN" sz="2400" b="1" dirty="0" smtClean="0">
                <a:latin typeface="+mj-lt"/>
              </a:rPr>
              <a:t>Nam</a:t>
            </a:r>
            <a:r>
              <a:rPr lang="vi-VN" sz="2400" dirty="0" smtClean="0">
                <a:latin typeface="+mj-lt"/>
              </a:rPr>
              <a:t>: </a:t>
            </a:r>
            <a:r>
              <a:rPr lang="vi-VN" sz="2400" b="1" dirty="0" smtClean="0">
                <a:latin typeface="+mj-lt"/>
              </a:rPr>
              <a:t>10</a:t>
            </a:r>
            <a:r>
              <a:rPr lang="vi-VN" sz="2400" dirty="0" smtClean="0">
                <a:latin typeface="+mj-lt"/>
              </a:rPr>
              <a:t> 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ca</a:t>
            </a:r>
            <a:r>
              <a:rPr lang="vi-VN" sz="2400" dirty="0" smtClean="0">
                <a:latin typeface="+mj-lt"/>
              </a:rPr>
              <a:t> </a:t>
            </a:r>
            <a:r>
              <a:rPr lang="vi-VN" sz="2400" dirty="0" smtClean="0">
                <a:latin typeface="+mj-lt"/>
              </a:rPr>
              <a:t>mắc </a:t>
            </a:r>
            <a:r>
              <a:rPr lang="vi-VN" sz="2400" dirty="0" smtClean="0">
                <a:latin typeface="+mj-lt"/>
              </a:rPr>
              <a:t>nCoV.</a:t>
            </a:r>
            <a:br>
              <a:rPr lang="vi-VN" sz="2400" dirty="0" smtClean="0">
                <a:latin typeface="+mj-lt"/>
              </a:rPr>
            </a:br>
            <a:r>
              <a:rPr lang="vi-VN" sz="2400" dirty="0" smtClean="0">
                <a:latin typeface="+mj-lt"/>
              </a:rPr>
              <a:t>Trong </a:t>
            </a:r>
            <a:r>
              <a:rPr lang="vi-VN" sz="2400" dirty="0" smtClean="0">
                <a:latin typeface="+mj-lt"/>
              </a:rPr>
              <a:t>đó:</a:t>
            </a:r>
            <a:br>
              <a:rPr lang="vi-VN" sz="2400" dirty="0" smtClean="0">
                <a:latin typeface="+mj-lt"/>
              </a:rPr>
            </a:br>
            <a:r>
              <a:rPr lang="vi-VN" sz="2400" b="1" dirty="0" smtClean="0">
                <a:latin typeface="+mj-lt"/>
              </a:rPr>
              <a:t>- 02</a:t>
            </a:r>
            <a:r>
              <a:rPr lang="vi-VN" sz="2400" dirty="0" smtClean="0">
                <a:latin typeface="+mj-lt"/>
              </a:rPr>
              <a:t> cha con người Trung Quốc (</a:t>
            </a:r>
            <a:r>
              <a:rPr lang="vi-VN" sz="2400" b="1" dirty="0" smtClean="0">
                <a:latin typeface="+mj-lt"/>
              </a:rPr>
              <a:t>01</a:t>
            </a:r>
            <a:r>
              <a:rPr lang="vi-VN" sz="2400" dirty="0" smtClean="0">
                <a:latin typeface="+mj-lt"/>
              </a:rPr>
              <a:t> 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ca</a:t>
            </a:r>
            <a:r>
              <a:rPr lang="vi-VN" sz="2400" dirty="0" smtClean="0">
                <a:latin typeface="+mj-lt"/>
              </a:rPr>
              <a:t> </a:t>
            </a:r>
            <a:r>
              <a:rPr lang="vi-VN" sz="2400" dirty="0" smtClean="0">
                <a:latin typeface="+mj-lt"/>
              </a:rPr>
              <a:t>đã khỏi và xuất viện);</a:t>
            </a:r>
            <a:br>
              <a:rPr lang="vi-VN" sz="2400" dirty="0" smtClean="0">
                <a:latin typeface="+mj-lt"/>
              </a:rPr>
            </a:br>
            <a:r>
              <a:rPr lang="vi-VN" sz="2400" b="1" dirty="0" smtClean="0">
                <a:latin typeface="+mj-lt"/>
              </a:rPr>
              <a:t>- 05</a:t>
            </a:r>
            <a:r>
              <a:rPr lang="vi-VN" sz="2400" dirty="0" smtClean="0">
                <a:latin typeface="+mj-lt"/>
              </a:rPr>
              <a:t> công dân Việt Nam đều trở về từ Vũ Hán, Trung Quốc (</a:t>
            </a:r>
            <a:r>
              <a:rPr lang="vi-VN" sz="2400" b="1" dirty="0" smtClean="0">
                <a:latin typeface="+mj-lt"/>
              </a:rPr>
              <a:t>01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ca </a:t>
            </a:r>
            <a:r>
              <a:rPr lang="vi-VN" sz="2400" dirty="0" smtClean="0">
                <a:latin typeface="+mj-lt"/>
              </a:rPr>
              <a:t> </a:t>
            </a:r>
            <a:r>
              <a:rPr lang="vi-VN" sz="2400" dirty="0" smtClean="0">
                <a:latin typeface="+mj-lt"/>
              </a:rPr>
              <a:t>đã khỏi và xuất viện);</a:t>
            </a:r>
            <a:br>
              <a:rPr lang="vi-VN" sz="2400" dirty="0" smtClean="0">
                <a:latin typeface="+mj-lt"/>
              </a:rPr>
            </a:br>
            <a:r>
              <a:rPr lang="vi-VN" sz="2400" b="1" dirty="0" smtClean="0">
                <a:latin typeface="+mj-lt"/>
              </a:rPr>
              <a:t>- 01 </a:t>
            </a:r>
            <a:r>
              <a:rPr lang="vi-VN" sz="2400" dirty="0" smtClean="0">
                <a:latin typeface="+mj-lt"/>
              </a:rPr>
              <a:t>công dân Việt Nam là lễ tân có tiếp xúc gần với 2 cha con người Trung Quốc (đã khỏi và xuất viện);</a:t>
            </a:r>
            <a:br>
              <a:rPr lang="vi-VN" sz="2400" dirty="0" smtClean="0">
                <a:latin typeface="+mj-lt"/>
              </a:rPr>
            </a:br>
            <a:r>
              <a:rPr lang="vi-VN" sz="2400" b="1" dirty="0" smtClean="0">
                <a:latin typeface="+mj-lt"/>
              </a:rPr>
              <a:t>- 01 </a:t>
            </a:r>
            <a:r>
              <a:rPr lang="vi-VN" sz="2400" dirty="0" smtClean="0">
                <a:latin typeface="+mj-lt"/>
              </a:rPr>
              <a:t>công dân Mỹ đến Việt Nam, trước đó có quá cảnh tại Vũ Hán, Trung Quốc.</a:t>
            </a:r>
            <a:br>
              <a:rPr lang="vi-VN" sz="2400" dirty="0" smtClean="0">
                <a:latin typeface="+mj-lt"/>
              </a:rPr>
            </a:br>
            <a:r>
              <a:rPr lang="vi-VN" sz="2400" dirty="0" smtClean="0">
                <a:latin typeface="+mj-lt"/>
              </a:rPr>
              <a:t>- </a:t>
            </a:r>
            <a:r>
              <a:rPr lang="vi-VN" sz="2400" b="1" dirty="0" smtClean="0">
                <a:latin typeface="+mj-lt"/>
              </a:rPr>
              <a:t>01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ca </a:t>
            </a:r>
            <a:r>
              <a:rPr lang="vi-VN" sz="2400" dirty="0" smtClean="0">
                <a:latin typeface="+mj-lt"/>
              </a:rPr>
              <a:t>tiếp </a:t>
            </a:r>
            <a:r>
              <a:rPr lang="vi-VN" sz="2400" dirty="0" smtClean="0">
                <a:latin typeface="+mj-lt"/>
              </a:rPr>
              <a:t>xúc gần với bệnh nhân dương tính với nCoV trước đó.</a:t>
            </a:r>
          </a:p>
          <a:p>
            <a:pPr>
              <a:lnSpc>
                <a:spcPct val="120000"/>
              </a:lnSpc>
            </a:pPr>
            <a:r>
              <a:rPr lang="vi-VN" sz="2400" dirty="0" smtClean="0">
                <a:latin typeface="+mj-lt"/>
              </a:rPr>
              <a:t>Điều trị khỏi: </a:t>
            </a:r>
            <a:r>
              <a:rPr lang="vi-VN" sz="2400" b="1" dirty="0" smtClean="0">
                <a:latin typeface="+mj-lt"/>
              </a:rPr>
              <a:t>03</a:t>
            </a:r>
            <a:r>
              <a:rPr lang="vi-VN" sz="2400" dirty="0" smtClean="0">
                <a:latin typeface="+mj-lt"/>
              </a:rPr>
              <a:t> 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ca</a:t>
            </a:r>
            <a:r>
              <a:rPr lang="vi-VN" sz="2400" dirty="0" smtClean="0">
                <a:latin typeface="+mj-lt"/>
              </a:rPr>
              <a:t> </a:t>
            </a:r>
            <a:r>
              <a:rPr lang="vi-VN" sz="2400" dirty="0" smtClean="0">
                <a:latin typeface="+mj-lt"/>
              </a:rPr>
              <a:t>đã được xuất viện</a:t>
            </a:r>
            <a:r>
              <a:rPr lang="vi-VN" sz="2400" dirty="0" smtClean="0">
                <a:latin typeface="+mj-lt"/>
              </a:rPr>
              <a:t>.</a:t>
            </a:r>
            <a:endParaRPr lang="en-US" sz="2400" dirty="0" smtClean="0">
              <a:solidFill>
                <a:srgbClr val="FF0000"/>
              </a:solidFill>
              <a:latin typeface="+mj-lt"/>
              <a:cs typeface="Times New Roman" pitchFamily="18" charset="0"/>
            </a:endParaRPr>
          </a:p>
          <a:p>
            <a:pPr algn="just">
              <a:buNone/>
            </a:pPr>
            <a:endParaRPr lang="vi-VN" sz="2400" dirty="0" smtClean="0">
              <a:solidFill>
                <a:srgbClr val="FF0000"/>
              </a:solidFill>
              <a:latin typeface="+mj-lt"/>
              <a:cs typeface="Times New Roman" pitchFamily="18" charset="0"/>
            </a:endParaRPr>
          </a:p>
          <a:p>
            <a:pPr eaLnBrk="1" hangingPunct="1">
              <a:lnSpc>
                <a:spcPct val="150000"/>
              </a:lnSpc>
            </a:pPr>
            <a:endParaRPr lang="en-US" altLang="vi-VN" sz="2400" dirty="0">
              <a:latin typeface="+mj-lt"/>
              <a:cs typeface="Times New Roman" pitchFamily="18" charset="0"/>
            </a:endParaRPr>
          </a:p>
          <a:p>
            <a:pPr eaLnBrk="1" hangingPunct="1">
              <a:buFontTx/>
              <a:buChar char="-"/>
            </a:pPr>
            <a:endParaRPr lang="en-GB" altLang="vi-VN" sz="2400" dirty="0">
              <a:latin typeface="+mj-lt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34002259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838200"/>
          </a:xfrm>
        </p:spPr>
        <p:txBody>
          <a:bodyPr/>
          <a:lstStyle/>
          <a:p>
            <a:pPr eaLnBrk="1" hangingPunct="1"/>
            <a:r>
              <a:rPr lang="en-US" altLang="vi-VN" sz="3400" b="1" dirty="0">
                <a:latin typeface="Times New Roman" pitchFamily="18" charset="0"/>
                <a:cs typeface="Times New Roman" pitchFamily="18" charset="0"/>
              </a:rPr>
              <a:t>TÌNH HÌNH DỊCH BỆNH (2)</a:t>
            </a:r>
            <a:endParaRPr lang="en-GB" altLang="vi-VN" sz="3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411" name="Content Placeholder 2"/>
          <p:cNvSpPr>
            <a:spLocks noGrp="1"/>
          </p:cNvSpPr>
          <p:nvPr>
            <p:ph idx="1"/>
          </p:nvPr>
        </p:nvSpPr>
        <p:spPr>
          <a:xfrm>
            <a:off x="304800" y="838200"/>
            <a:ext cx="8686800" cy="5638800"/>
          </a:xfrm>
        </p:spPr>
        <p:txBody>
          <a:bodyPr/>
          <a:lstStyle/>
          <a:p>
            <a:pPr>
              <a:buNone/>
            </a:pP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Tại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tỉnh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Điện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Biên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fr-FR" sz="2400" dirty="0" err="1" smtClean="0"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400" dirty="0" err="1" smtClean="0">
                <a:latin typeface="Times New Roman" pitchFamily="18" charset="0"/>
                <a:cs typeface="Times New Roman" pitchFamily="18" charset="0"/>
              </a:rPr>
              <a:t>đến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 16h00 </a:t>
            </a:r>
            <a:r>
              <a:rPr lang="fr-FR" sz="2400" dirty="0" err="1" smtClean="0">
                <a:latin typeface="Times New Roman" pitchFamily="18" charset="0"/>
                <a:cs typeface="Times New Roman" pitchFamily="18" charset="0"/>
              </a:rPr>
              <a:t>ngày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 05/02/2020 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fr-FR" sz="2400" dirty="0" err="1" smtClean="0">
                <a:latin typeface="Times New Roman" pitchFamily="18" charset="0"/>
                <a:cs typeface="Times New Roman" pitchFamily="18" charset="0"/>
              </a:rPr>
              <a:t>Tổng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400" dirty="0" err="1" smtClean="0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 ca </a:t>
            </a:r>
            <a:r>
              <a:rPr lang="fr-FR" sz="2400" dirty="0" err="1" smtClean="0">
                <a:latin typeface="Times New Roman" pitchFamily="18" charset="0"/>
                <a:cs typeface="Times New Roman" pitchFamily="18" charset="0"/>
              </a:rPr>
              <a:t>bệnh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400" dirty="0" err="1" smtClean="0">
                <a:latin typeface="Times New Roman" pitchFamily="18" charset="0"/>
                <a:cs typeface="Times New Roman" pitchFamily="18" charset="0"/>
              </a:rPr>
              <a:t>xác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400" dirty="0" err="1" smtClean="0">
                <a:latin typeface="Times New Roman" pitchFamily="18" charset="0"/>
                <a:cs typeface="Times New Roman" pitchFamily="18" charset="0"/>
              </a:rPr>
              <a:t>định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fr-FR" sz="2400" b="1" dirty="0" smtClean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400" dirty="0" err="1" smtClean="0">
                <a:latin typeface="Times New Roman" pitchFamily="18" charset="0"/>
                <a:cs typeface="Times New Roman" pitchFamily="18" charset="0"/>
              </a:rPr>
              <a:t>trường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400" dirty="0" err="1" smtClean="0">
                <a:latin typeface="Times New Roman" pitchFamily="18" charset="0"/>
                <a:cs typeface="Times New Roman" pitchFamily="18" charset="0"/>
              </a:rPr>
              <a:t>hợp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fr-FR" sz="2400" dirty="0" err="1" smtClean="0">
                <a:latin typeface="Times New Roman" pitchFamily="18" charset="0"/>
                <a:cs typeface="Times New Roman" pitchFamily="18" charset="0"/>
              </a:rPr>
              <a:t>Tổng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400" dirty="0" err="1" smtClean="0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 ca </a:t>
            </a:r>
            <a:r>
              <a:rPr lang="fr-FR" sz="2400" dirty="0" err="1" smtClean="0">
                <a:latin typeface="Times New Roman" pitchFamily="18" charset="0"/>
                <a:cs typeface="Times New Roman" pitchFamily="18" charset="0"/>
              </a:rPr>
              <a:t>bệnh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400" dirty="0" err="1" smtClean="0">
                <a:latin typeface="Times New Roman" pitchFamily="18" charset="0"/>
                <a:cs typeface="Times New Roman" pitchFamily="18" charset="0"/>
              </a:rPr>
              <a:t>nghi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400" dirty="0" err="1" smtClean="0">
                <a:latin typeface="Times New Roman" pitchFamily="18" charset="0"/>
                <a:cs typeface="Times New Roman" pitchFamily="18" charset="0"/>
              </a:rPr>
              <a:t>ngờ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400" dirty="0" err="1" smtClean="0">
                <a:latin typeface="Times New Roman" pitchFamily="18" charset="0"/>
                <a:cs typeface="Times New Roman" pitchFamily="18" charset="0"/>
              </a:rPr>
              <a:t>đang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400" dirty="0" err="1" smtClean="0"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400" dirty="0" err="1" smtClean="0">
                <a:latin typeface="Times New Roman" pitchFamily="18" charset="0"/>
                <a:cs typeface="Times New Roman" pitchFamily="18" charset="0"/>
              </a:rPr>
              <a:t>cách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400" dirty="0" err="1" smtClean="0">
                <a:latin typeface="Times New Roman" pitchFamily="18" charset="0"/>
                <a:cs typeface="Times New Roman" pitchFamily="18" charset="0"/>
              </a:rPr>
              <a:t>ly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400" dirty="0" err="1" smtClean="0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400" dirty="0" err="1" smtClean="0">
                <a:latin typeface="Times New Roman" pitchFamily="18" charset="0"/>
                <a:cs typeface="Times New Roman" pitchFamily="18" charset="0"/>
              </a:rPr>
              <a:t>giám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400" dirty="0" err="1" smtClean="0">
                <a:latin typeface="Times New Roman" pitchFamily="18" charset="0"/>
                <a:cs typeface="Times New Roman" pitchFamily="18" charset="0"/>
              </a:rPr>
              <a:t>sát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fr-FR" sz="2400" b="1" dirty="0" smtClean="0">
                <a:latin typeface="Times New Roman" pitchFamily="18" charset="0"/>
                <a:cs typeface="Times New Roman" pitchFamily="18" charset="0"/>
              </a:rPr>
              <a:t>14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400" dirty="0" err="1" smtClean="0">
                <a:latin typeface="Times New Roman" pitchFamily="18" charset="0"/>
                <a:cs typeface="Times New Roman" pitchFamily="18" charset="0"/>
              </a:rPr>
              <a:t>trường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400" dirty="0" err="1" smtClean="0">
                <a:latin typeface="Times New Roman" pitchFamily="18" charset="0"/>
                <a:cs typeface="Times New Roman" pitchFamily="18" charset="0"/>
              </a:rPr>
              <a:t>hợp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Ca </a:t>
            </a:r>
            <a:r>
              <a:rPr lang="fr-FR" sz="2400" dirty="0" err="1" smtClean="0">
                <a:latin typeface="Times New Roman" pitchFamily="18" charset="0"/>
                <a:cs typeface="Times New Roman" pitchFamily="18" charset="0"/>
              </a:rPr>
              <a:t>bệnh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400" dirty="0" err="1" smtClean="0">
                <a:latin typeface="Times New Roman" pitchFamily="18" charset="0"/>
                <a:cs typeface="Times New Roman" pitchFamily="18" charset="0"/>
              </a:rPr>
              <a:t>nghi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400" dirty="0" err="1" smtClean="0">
                <a:latin typeface="Times New Roman" pitchFamily="18" charset="0"/>
                <a:cs typeface="Times New Roman" pitchFamily="18" charset="0"/>
              </a:rPr>
              <a:t>ngờ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400" dirty="0" err="1" smtClean="0">
                <a:latin typeface="Times New Roman" pitchFamily="18" charset="0"/>
                <a:cs typeface="Times New Roman" pitchFamily="18" charset="0"/>
              </a:rPr>
              <a:t>đang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400" dirty="0" err="1" smtClean="0"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400" dirty="0" err="1" smtClean="0">
                <a:latin typeface="Times New Roman" pitchFamily="18" charset="0"/>
                <a:cs typeface="Times New Roman" pitchFamily="18" charset="0"/>
              </a:rPr>
              <a:t>cách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400" dirty="0" err="1" smtClean="0">
                <a:latin typeface="Times New Roman" pitchFamily="18" charset="0"/>
                <a:cs typeface="Times New Roman" pitchFamily="18" charset="0"/>
              </a:rPr>
              <a:t>ly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: </a:t>
            </a:r>
            <a:r>
              <a:rPr lang="fr-FR" sz="2400" b="1" dirty="0" smtClean="0">
                <a:latin typeface="Times New Roman" pitchFamily="18" charset="0"/>
                <a:cs typeface="Times New Roman" pitchFamily="18" charset="0"/>
              </a:rPr>
              <a:t>09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400" dirty="0" err="1" smtClean="0">
                <a:latin typeface="Times New Roman" pitchFamily="18" charset="0"/>
                <a:cs typeface="Times New Roman" pitchFamily="18" charset="0"/>
              </a:rPr>
              <a:t>trường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400" dirty="0" err="1" smtClean="0">
                <a:latin typeface="Times New Roman" pitchFamily="18" charset="0"/>
                <a:cs typeface="Times New Roman" pitchFamily="18" charset="0"/>
              </a:rPr>
              <a:t>hợp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	+ </a:t>
            </a:r>
            <a:r>
              <a:rPr lang="fr-FR" sz="2400" dirty="0" err="1" smtClean="0">
                <a:latin typeface="Times New Roman" pitchFamily="18" charset="0"/>
                <a:cs typeface="Times New Roman" pitchFamily="18" charset="0"/>
              </a:rPr>
              <a:t>Bệnh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400" dirty="0" err="1" smtClean="0">
                <a:latin typeface="Times New Roman" pitchFamily="18" charset="0"/>
                <a:cs typeface="Times New Roman" pitchFamily="18" charset="0"/>
              </a:rPr>
              <a:t>viện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400" dirty="0" err="1" smtClean="0">
                <a:latin typeface="Times New Roman" pitchFamily="18" charset="0"/>
                <a:cs typeface="Times New Roman" pitchFamily="18" charset="0"/>
              </a:rPr>
              <a:t>đa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400" dirty="0" err="1" smtClean="0">
                <a:latin typeface="Times New Roman" pitchFamily="18" charset="0"/>
                <a:cs typeface="Times New Roman" pitchFamily="18" charset="0"/>
              </a:rPr>
              <a:t>khoa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400" dirty="0" err="1" smtClean="0">
                <a:latin typeface="Times New Roman" pitchFamily="18" charset="0"/>
                <a:cs typeface="Times New Roman" pitchFamily="18" charset="0"/>
              </a:rPr>
              <a:t>tỉnh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400" dirty="0" err="1" smtClean="0">
                <a:latin typeface="Times New Roman" pitchFamily="18" charset="0"/>
                <a:cs typeface="Times New Roman" pitchFamily="18" charset="0"/>
              </a:rPr>
              <a:t>Điện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400" dirty="0" err="1" smtClean="0">
                <a:latin typeface="Times New Roman" pitchFamily="18" charset="0"/>
                <a:cs typeface="Times New Roman" pitchFamily="18" charset="0"/>
              </a:rPr>
              <a:t>Biên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fr-FR" sz="2400" b="1" dirty="0" smtClean="0">
                <a:latin typeface="Times New Roman" pitchFamily="18" charset="0"/>
                <a:cs typeface="Times New Roman" pitchFamily="18" charset="0"/>
              </a:rPr>
              <a:t>06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400" dirty="0" err="1" smtClean="0">
                <a:latin typeface="Times New Roman" pitchFamily="18" charset="0"/>
                <a:cs typeface="Times New Roman" pitchFamily="18" charset="0"/>
              </a:rPr>
              <a:t>trường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400" dirty="0" err="1" smtClean="0">
                <a:latin typeface="Times New Roman" pitchFamily="18" charset="0"/>
                <a:cs typeface="Times New Roman" pitchFamily="18" charset="0"/>
              </a:rPr>
              <a:t>hợp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+ </a:t>
            </a:r>
            <a:r>
              <a:rPr lang="fr-FR" sz="2400" dirty="0" err="1" smtClean="0">
                <a:latin typeface="Times New Roman" pitchFamily="18" charset="0"/>
                <a:cs typeface="Times New Roman" pitchFamily="18" charset="0"/>
              </a:rPr>
              <a:t>Bệnh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400" dirty="0" err="1" smtClean="0">
                <a:latin typeface="Times New Roman" pitchFamily="18" charset="0"/>
                <a:cs typeface="Times New Roman" pitchFamily="18" charset="0"/>
              </a:rPr>
              <a:t>viện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400" dirty="0" err="1" smtClean="0">
                <a:latin typeface="Times New Roman" pitchFamily="18" charset="0"/>
                <a:cs typeface="Times New Roman" pitchFamily="18" charset="0"/>
              </a:rPr>
              <a:t>huyện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400" dirty="0" err="1" smtClean="0">
                <a:latin typeface="Times New Roman" pitchFamily="18" charset="0"/>
                <a:cs typeface="Times New Roman" pitchFamily="18" charset="0"/>
              </a:rPr>
              <a:t>Nậm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400" dirty="0" err="1" smtClean="0">
                <a:latin typeface="Times New Roman" pitchFamily="18" charset="0"/>
                <a:cs typeface="Times New Roman" pitchFamily="18" charset="0"/>
              </a:rPr>
              <a:t>Pồ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fr-FR" sz="2400" b="1" dirty="0" smtClean="0">
                <a:latin typeface="Times New Roman" pitchFamily="18" charset="0"/>
                <a:cs typeface="Times New Roman" pitchFamily="18" charset="0"/>
              </a:rPr>
              <a:t>02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400" dirty="0" err="1" smtClean="0">
                <a:latin typeface="Times New Roman" pitchFamily="18" charset="0"/>
                <a:cs typeface="Times New Roman" pitchFamily="18" charset="0"/>
              </a:rPr>
              <a:t>trường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400" dirty="0" err="1" smtClean="0">
                <a:latin typeface="Times New Roman" pitchFamily="18" charset="0"/>
                <a:cs typeface="Times New Roman" pitchFamily="18" charset="0"/>
              </a:rPr>
              <a:t>hợp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fr-FR" sz="2400" dirty="0" err="1" smtClean="0">
                <a:latin typeface="Times New Roman" pitchFamily="18" charset="0"/>
                <a:cs typeface="Times New Roman" pitchFamily="18" charset="0"/>
              </a:rPr>
              <a:t>xã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400" dirty="0" err="1" smtClean="0">
                <a:latin typeface="Times New Roman" pitchFamily="18" charset="0"/>
                <a:cs typeface="Times New Roman" pitchFamily="18" charset="0"/>
              </a:rPr>
              <a:t>Vàng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400" dirty="0" err="1" smtClean="0">
                <a:latin typeface="Times New Roman" pitchFamily="18" charset="0"/>
                <a:cs typeface="Times New Roman" pitchFamily="18" charset="0"/>
              </a:rPr>
              <a:t>Đán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fr-FR" sz="2400" b="1" dirty="0" smtClean="0">
                <a:latin typeface="Times New Roman" pitchFamily="18" charset="0"/>
                <a:cs typeface="Times New Roman" pitchFamily="18" charset="0"/>
              </a:rPr>
              <a:t>01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400" dirty="0" err="1" smtClean="0">
                <a:latin typeface="Times New Roman" pitchFamily="18" charset="0"/>
                <a:cs typeface="Times New Roman" pitchFamily="18" charset="0"/>
              </a:rPr>
              <a:t>trường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400" dirty="0" err="1" smtClean="0">
                <a:latin typeface="Times New Roman" pitchFamily="18" charset="0"/>
                <a:cs typeface="Times New Roman" pitchFamily="18" charset="0"/>
              </a:rPr>
              <a:t>hợp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fr-FR" sz="2400" dirty="0" err="1" smtClean="0">
                <a:latin typeface="Times New Roman" pitchFamily="18" charset="0"/>
                <a:cs typeface="Times New Roman" pitchFamily="18" charset="0"/>
              </a:rPr>
              <a:t>Tổng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400" dirty="0" err="1" smtClean="0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 ca </a:t>
            </a:r>
            <a:r>
              <a:rPr lang="fr-FR" sz="2400" dirty="0" err="1" smtClean="0">
                <a:latin typeface="Times New Roman" pitchFamily="18" charset="0"/>
                <a:cs typeface="Times New Roman" pitchFamily="18" charset="0"/>
              </a:rPr>
              <a:t>bệnh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400" dirty="0" err="1" smtClean="0">
                <a:latin typeface="Times New Roman" pitchFamily="18" charset="0"/>
                <a:cs typeface="Times New Roman" pitchFamily="18" charset="0"/>
              </a:rPr>
              <a:t>nghi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400" dirty="0" err="1" smtClean="0">
                <a:latin typeface="Times New Roman" pitchFamily="18" charset="0"/>
                <a:cs typeface="Times New Roman" pitchFamily="18" charset="0"/>
              </a:rPr>
              <a:t>ngờ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400" dirty="0" err="1" smtClean="0">
                <a:latin typeface="Times New Roman" pitchFamily="18" charset="0"/>
                <a:cs typeface="Times New Roman" pitchFamily="18" charset="0"/>
              </a:rPr>
              <a:t>đã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400" dirty="0" err="1" smtClean="0"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400" dirty="0" err="1" smtClean="0">
                <a:latin typeface="Times New Roman" pitchFamily="18" charset="0"/>
                <a:cs typeface="Times New Roman" pitchFamily="18" charset="0"/>
              </a:rPr>
              <a:t>lấy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400" dirty="0" err="1" smtClean="0">
                <a:latin typeface="Times New Roman" pitchFamily="18" charset="0"/>
                <a:cs typeface="Times New Roman" pitchFamily="18" charset="0"/>
              </a:rPr>
              <a:t>chờ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400" dirty="0" err="1" smtClean="0">
                <a:latin typeface="Times New Roman" pitchFamily="18" charset="0"/>
                <a:cs typeface="Times New Roman" pitchFamily="18" charset="0"/>
              </a:rPr>
              <a:t>kết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400" dirty="0" err="1" smtClean="0">
                <a:latin typeface="Times New Roman" pitchFamily="18" charset="0"/>
                <a:cs typeface="Times New Roman" pitchFamily="18" charset="0"/>
              </a:rPr>
              <a:t>quả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400" dirty="0" err="1" smtClean="0">
                <a:latin typeface="Times New Roman" pitchFamily="18" charset="0"/>
                <a:cs typeface="Times New Roman" pitchFamily="18" charset="0"/>
              </a:rPr>
              <a:t>xét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400" dirty="0" err="1" smtClean="0">
                <a:latin typeface="Times New Roman" pitchFamily="18" charset="0"/>
                <a:cs typeface="Times New Roman" pitchFamily="18" charset="0"/>
              </a:rPr>
              <a:t>nghiệm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fr-FR" sz="2400" b="1" dirty="0" smtClean="0">
                <a:latin typeface="Times New Roman" pitchFamily="18" charset="0"/>
                <a:cs typeface="Times New Roman" pitchFamily="18" charset="0"/>
              </a:rPr>
              <a:t>09 </a:t>
            </a:r>
            <a:r>
              <a:rPr lang="fr-FR" sz="2400" dirty="0" err="1" smtClean="0">
                <a:latin typeface="Times New Roman" pitchFamily="18" charset="0"/>
                <a:cs typeface="Times New Roman" pitchFamily="18" charset="0"/>
              </a:rPr>
              <a:t>trường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400" dirty="0" err="1" smtClean="0">
                <a:latin typeface="Times New Roman" pitchFamily="18" charset="0"/>
                <a:cs typeface="Times New Roman" pitchFamily="18" charset="0"/>
              </a:rPr>
              <a:t>hợp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	- </a:t>
            </a:r>
            <a:r>
              <a:rPr lang="fr-FR" sz="2400" dirty="0" err="1" smtClean="0">
                <a:latin typeface="Times New Roman" pitchFamily="18" charset="0"/>
                <a:cs typeface="Times New Roman" pitchFamily="18" charset="0"/>
              </a:rPr>
              <a:t>Tổng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400" dirty="0" err="1" smtClean="0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 ca </a:t>
            </a:r>
            <a:r>
              <a:rPr lang="fr-FR" sz="2400" b="1" dirty="0" err="1" smtClean="0">
                <a:latin typeface="Times New Roman" pitchFamily="18" charset="0"/>
                <a:cs typeface="Times New Roman" pitchFamily="18" charset="0"/>
              </a:rPr>
              <a:t>loại</a:t>
            </a:r>
            <a:r>
              <a:rPr lang="fr-FR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400" b="1" dirty="0" err="1" smtClean="0">
                <a:latin typeface="Times New Roman" pitchFamily="18" charset="0"/>
                <a:cs typeface="Times New Roman" pitchFamily="18" charset="0"/>
              </a:rPr>
              <a:t>trừ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400" dirty="0" err="1" smtClean="0">
                <a:latin typeface="Times New Roman" pitchFamily="18" charset="0"/>
                <a:cs typeface="Times New Roman" pitchFamily="18" charset="0"/>
              </a:rPr>
              <a:t>đã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400" dirty="0" err="1" smtClean="0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400" dirty="0" err="1" smtClean="0">
                <a:latin typeface="Times New Roman" pitchFamily="18" charset="0"/>
                <a:cs typeface="Times New Roman" pitchFamily="18" charset="0"/>
              </a:rPr>
              <a:t>kết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400" dirty="0" err="1" smtClean="0">
                <a:latin typeface="Times New Roman" pitchFamily="18" charset="0"/>
                <a:cs typeface="Times New Roman" pitchFamily="18" charset="0"/>
              </a:rPr>
              <a:t>quả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400" dirty="0" err="1" smtClean="0">
                <a:latin typeface="Times New Roman" pitchFamily="18" charset="0"/>
                <a:cs typeface="Times New Roman" pitchFamily="18" charset="0"/>
              </a:rPr>
              <a:t>xét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400" dirty="0" err="1" smtClean="0">
                <a:latin typeface="Times New Roman" pitchFamily="18" charset="0"/>
                <a:cs typeface="Times New Roman" pitchFamily="18" charset="0"/>
              </a:rPr>
              <a:t>nghiệm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fr-FR" sz="2400" b="1" dirty="0" smtClean="0">
                <a:latin typeface="Times New Roman" pitchFamily="18" charset="0"/>
                <a:cs typeface="Times New Roman" pitchFamily="18" charset="0"/>
              </a:rPr>
              <a:t>05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400" dirty="0" err="1" smtClean="0">
                <a:latin typeface="Times New Roman" pitchFamily="18" charset="0"/>
                <a:cs typeface="Times New Roman" pitchFamily="18" charset="0"/>
              </a:rPr>
              <a:t>trường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400" dirty="0" err="1" smtClean="0">
                <a:latin typeface="Times New Roman" pitchFamily="18" charset="0"/>
                <a:cs typeface="Times New Roman" pitchFamily="18" charset="0"/>
              </a:rPr>
              <a:t>hợp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fr-FR" sz="2400" dirty="0" err="1" smtClean="0">
                <a:latin typeface="Times New Roman" pitchFamily="18" charset="0"/>
                <a:cs typeface="Times New Roman" pitchFamily="18" charset="0"/>
              </a:rPr>
              <a:t>Tổng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400" dirty="0" err="1" smtClean="0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400" dirty="0" err="1" smtClean="0">
                <a:latin typeface="Times New Roman" pitchFamily="18" charset="0"/>
                <a:cs typeface="Times New Roman" pitchFamily="18" charset="0"/>
              </a:rPr>
              <a:t>trường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400" dirty="0" err="1" smtClean="0">
                <a:latin typeface="Times New Roman" pitchFamily="18" charset="0"/>
                <a:cs typeface="Times New Roman" pitchFamily="18" charset="0"/>
              </a:rPr>
              <a:t>hợp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400" dirty="0" err="1" smtClean="0">
                <a:latin typeface="Times New Roman" pitchFamily="18" charset="0"/>
                <a:cs typeface="Times New Roman" pitchFamily="18" charset="0"/>
              </a:rPr>
              <a:t>tiếp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400" dirty="0" err="1" smtClean="0">
                <a:latin typeface="Times New Roman" pitchFamily="18" charset="0"/>
                <a:cs typeface="Times New Roman" pitchFamily="18" charset="0"/>
              </a:rPr>
              <a:t>xúc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400" dirty="0" err="1" smtClean="0">
                <a:latin typeface="Times New Roman" pitchFamily="18" charset="0"/>
                <a:cs typeface="Times New Roman" pitchFamily="18" charset="0"/>
              </a:rPr>
              <a:t>gần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400" dirty="0" err="1" smtClean="0"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 ca </a:t>
            </a:r>
            <a:r>
              <a:rPr lang="fr-FR" sz="2400" dirty="0" err="1" smtClean="0">
                <a:latin typeface="Times New Roman" pitchFamily="18" charset="0"/>
                <a:cs typeface="Times New Roman" pitchFamily="18" charset="0"/>
              </a:rPr>
              <a:t>bệnh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400" dirty="0" err="1" smtClean="0">
                <a:latin typeface="Times New Roman" pitchFamily="18" charset="0"/>
                <a:cs typeface="Times New Roman" pitchFamily="18" charset="0"/>
              </a:rPr>
              <a:t>xác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400" dirty="0" err="1" smtClean="0">
                <a:latin typeface="Times New Roman" pitchFamily="18" charset="0"/>
                <a:cs typeface="Times New Roman" pitchFamily="18" charset="0"/>
              </a:rPr>
              <a:t>định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400" dirty="0" err="1" smtClean="0">
                <a:latin typeface="Times New Roman" pitchFamily="18" charset="0"/>
                <a:cs typeface="Times New Roman" pitchFamily="18" charset="0"/>
              </a:rPr>
              <a:t>đang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400" dirty="0" err="1" smtClean="0"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400" dirty="0" err="1" smtClean="0">
                <a:latin typeface="Times New Roman" pitchFamily="18" charset="0"/>
                <a:cs typeface="Times New Roman" pitchFamily="18" charset="0"/>
              </a:rPr>
              <a:t>theo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400" dirty="0" err="1" smtClean="0">
                <a:latin typeface="Times New Roman" pitchFamily="18" charset="0"/>
                <a:cs typeface="Times New Roman" pitchFamily="18" charset="0"/>
              </a:rPr>
              <a:t>dõi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fr-FR" sz="2400" b="1" dirty="0" smtClean="0">
                <a:latin typeface="Times New Roman" pitchFamily="18" charset="0"/>
                <a:cs typeface="Times New Roman" pitchFamily="18" charset="0"/>
              </a:rPr>
              <a:t>0 </a:t>
            </a:r>
            <a:r>
              <a:rPr lang="fr-FR" sz="2400" dirty="0" err="1" smtClean="0">
                <a:latin typeface="Times New Roman" pitchFamily="18" charset="0"/>
                <a:cs typeface="Times New Roman" pitchFamily="18" charset="0"/>
              </a:rPr>
              <a:t>trường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400" dirty="0" err="1" smtClean="0">
                <a:latin typeface="Times New Roman" pitchFamily="18" charset="0"/>
                <a:cs typeface="Times New Roman" pitchFamily="18" charset="0"/>
              </a:rPr>
              <a:t>hợp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vi-VN" sz="24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lnSpc>
                <a:spcPct val="150000"/>
              </a:lnSpc>
            </a:pPr>
            <a:endParaRPr lang="en-US" altLang="vi-VN" sz="2400" dirty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buFontTx/>
              <a:buChar char="-"/>
            </a:pPr>
            <a:endParaRPr lang="en-GB" altLang="vi-VN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34002259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Content Placeholder 2"/>
          <p:cNvSpPr>
            <a:spLocks noGrp="1"/>
          </p:cNvSpPr>
          <p:nvPr>
            <p:ph idx="1"/>
          </p:nvPr>
        </p:nvSpPr>
        <p:spPr>
          <a:xfrm>
            <a:off x="76200" y="1524000"/>
            <a:ext cx="8991600" cy="2514600"/>
          </a:xfrm>
        </p:spPr>
        <p:txBody>
          <a:bodyPr/>
          <a:lstStyle/>
          <a:p>
            <a:pPr algn="ctr" eaLnBrk="1" hangingPunct="1">
              <a:spcBef>
                <a:spcPct val="0"/>
              </a:spcBef>
              <a:buFont typeface="Arial" pitchFamily="34" charset="0"/>
              <a:buNone/>
            </a:pPr>
            <a:r>
              <a:rPr lang="en-US" altLang="vi-VN" sz="4000" b="1" dirty="0">
                <a:latin typeface="Times New Roman" pitchFamily="18" charset="0"/>
                <a:cs typeface="Times New Roman" pitchFamily="18" charset="0"/>
              </a:rPr>
              <a:t>HƯỚNG </a:t>
            </a:r>
            <a:r>
              <a:rPr lang="en-US" altLang="vi-VN" sz="4000" b="1" dirty="0" smtClean="0">
                <a:latin typeface="Times New Roman" pitchFamily="18" charset="0"/>
                <a:cs typeface="Times New Roman" pitchFamily="18" charset="0"/>
              </a:rPr>
              <a:t>DẪN</a:t>
            </a:r>
            <a:endParaRPr lang="en-US" altLang="vi-VN" sz="4000" b="1" dirty="0"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spcBef>
                <a:spcPct val="0"/>
              </a:spcBef>
              <a:buFont typeface="Arial" pitchFamily="34" charset="0"/>
              <a:buNone/>
            </a:pPr>
            <a:r>
              <a:rPr lang="en-US" altLang="vi-VN" sz="2200" b="1" dirty="0">
                <a:latin typeface="Times New Roman" pitchFamily="18" charset="0"/>
                <a:cs typeface="Times New Roman" pitchFamily="18" charset="0"/>
              </a:rPr>
              <a:t>GIÁM SÁT VÀ PHÒNG, CHỐNG BỆNH NHIỄM TRÙNG Đ</a:t>
            </a:r>
            <a:r>
              <a:rPr lang="vi-VN" altLang="vi-VN" sz="2200" b="1" dirty="0">
                <a:latin typeface="Times New Roman" pitchFamily="18" charset="0"/>
                <a:cs typeface="Times New Roman" pitchFamily="18" charset="0"/>
              </a:rPr>
              <a:t>Ư</a:t>
            </a:r>
            <a:r>
              <a:rPr lang="en-GB" altLang="vi-VN" sz="2200" b="1" dirty="0">
                <a:latin typeface="Times New Roman" pitchFamily="18" charset="0"/>
                <a:cs typeface="Times New Roman" pitchFamily="18" charset="0"/>
              </a:rPr>
              <a:t>ỜNG HÔ HẤP </a:t>
            </a:r>
            <a:r>
              <a:rPr lang="en-US" altLang="vi-VN" sz="2200" b="1" dirty="0">
                <a:latin typeface="Times New Roman" pitchFamily="18" charset="0"/>
                <a:cs typeface="Times New Roman" pitchFamily="18" charset="0"/>
              </a:rPr>
              <a:t>CẤP DO CHỦNG M</a:t>
            </a:r>
            <a:r>
              <a:rPr lang="en-GB" altLang="vi-VN" sz="2200" b="1" dirty="0">
                <a:latin typeface="Times New Roman" pitchFamily="18" charset="0"/>
                <a:cs typeface="Times New Roman" pitchFamily="18" charset="0"/>
              </a:rPr>
              <a:t>ỚI CỦA </a:t>
            </a:r>
            <a:r>
              <a:rPr lang="en-US" altLang="vi-VN" sz="2200" b="1" dirty="0">
                <a:latin typeface="Times New Roman" pitchFamily="18" charset="0"/>
                <a:cs typeface="Times New Roman" pitchFamily="18" charset="0"/>
              </a:rPr>
              <a:t>VI RÚT CORONA </a:t>
            </a:r>
          </a:p>
          <a:p>
            <a:pPr algn="ctr" eaLnBrk="1" hangingPunct="1">
              <a:spcBef>
                <a:spcPct val="0"/>
              </a:spcBef>
              <a:buFont typeface="Arial" pitchFamily="34" charset="0"/>
              <a:buNone/>
            </a:pPr>
            <a:r>
              <a:rPr lang="en-US" altLang="vi-VN" sz="2200" b="1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altLang="vi-VN" sz="2200" b="1" dirty="0" err="1">
                <a:latin typeface="Times New Roman" pitchFamily="18" charset="0"/>
                <a:cs typeface="Times New Roman" pitchFamily="18" charset="0"/>
              </a:rPr>
              <a:t>nCoV</a:t>
            </a:r>
            <a:r>
              <a:rPr lang="en-US" altLang="vi-VN" sz="2200" b="1" dirty="0">
                <a:latin typeface="Times New Roman" pitchFamily="18" charset="0"/>
                <a:cs typeface="Times New Roman" pitchFamily="18" charset="0"/>
              </a:rPr>
              <a:t>) </a:t>
            </a:r>
          </a:p>
          <a:p>
            <a:pPr algn="ctr" eaLnBrk="1" hangingPunct="1">
              <a:spcBef>
                <a:spcPct val="0"/>
              </a:spcBef>
              <a:buNone/>
            </a:pP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spcBef>
                <a:spcPct val="0"/>
              </a:spcBef>
              <a:buNone/>
            </a:pPr>
            <a:r>
              <a:rPr lang="en-GB" altLang="vi-VN" sz="2400" i="1" dirty="0">
                <a:latin typeface="Times New Roman" pitchFamily="18" charset="0"/>
                <a:cs typeface="Times New Roman" pitchFamily="18" charset="0"/>
              </a:rPr>
              <a:t>Theo </a:t>
            </a:r>
            <a:r>
              <a:rPr lang="en-GB" altLang="vi-VN" sz="2400" i="1" dirty="0" err="1">
                <a:latin typeface="Times New Roman" pitchFamily="18" charset="0"/>
                <a:cs typeface="Times New Roman" pitchFamily="18" charset="0"/>
              </a:rPr>
              <a:t>quyết</a:t>
            </a:r>
            <a:r>
              <a:rPr lang="en-GB" altLang="vi-VN" sz="24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vi-VN" sz="2400" i="1" dirty="0" err="1">
                <a:latin typeface="Times New Roman" pitchFamily="18" charset="0"/>
                <a:cs typeface="Times New Roman" pitchFamily="18" charset="0"/>
              </a:rPr>
              <a:t>định</a:t>
            </a:r>
            <a:r>
              <a:rPr lang="en-GB" altLang="vi-VN" sz="24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vi-VN" sz="2400" i="1" dirty="0" err="1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GB" altLang="vi-VN" sz="2400" i="1" dirty="0">
                <a:latin typeface="Times New Roman" pitchFamily="18" charset="0"/>
                <a:cs typeface="Times New Roman" pitchFamily="18" charset="0"/>
              </a:rPr>
              <a:t> 181/QĐ-BYT </a:t>
            </a:r>
            <a:r>
              <a:rPr lang="en-GB" altLang="vi-VN" sz="2400" i="1" dirty="0" err="1">
                <a:latin typeface="Times New Roman" pitchFamily="18" charset="0"/>
                <a:cs typeface="Times New Roman" pitchFamily="18" charset="0"/>
              </a:rPr>
              <a:t>ngày</a:t>
            </a:r>
            <a:r>
              <a:rPr lang="en-GB" altLang="vi-VN" sz="2400" i="1" dirty="0">
                <a:latin typeface="Times New Roman" pitchFamily="18" charset="0"/>
                <a:cs typeface="Times New Roman" pitchFamily="18" charset="0"/>
              </a:rPr>
              <a:t> 21/01/2020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spcBef>
                <a:spcPct val="0"/>
              </a:spcBef>
              <a:buNone/>
            </a:pP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t-BR" altLang="vi-VN" sz="4000" b="1" dirty="0">
                <a:latin typeface="Times New Roman" pitchFamily="18" charset="0"/>
                <a:cs typeface="Times New Roman" pitchFamily="18" charset="0"/>
              </a:rPr>
              <a:t>ĐẶC ĐIỂM CHUNG</a:t>
            </a:r>
            <a:endParaRPr lang="en-US" altLang="vi-VN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531" name="Content Placeholder 2"/>
          <p:cNvSpPr>
            <a:spLocks noGrp="1"/>
          </p:cNvSpPr>
          <p:nvPr>
            <p:ph idx="1"/>
          </p:nvPr>
        </p:nvSpPr>
        <p:spPr>
          <a:xfrm>
            <a:off x="304800" y="1295400"/>
            <a:ext cx="8763000" cy="5029200"/>
          </a:xfrm>
        </p:spPr>
        <p:txBody>
          <a:bodyPr/>
          <a:lstStyle/>
          <a:p>
            <a:pPr eaLnBrk="1" hangingPunct="1">
              <a:lnSpc>
                <a:spcPct val="130000"/>
              </a:lnSpc>
              <a:buFontTx/>
              <a:buChar char="-"/>
            </a:pPr>
            <a:r>
              <a:rPr lang="en-US" altLang="vi-VN" sz="2800" dirty="0" err="1">
                <a:latin typeface="Times New Roman" pitchFamily="18" charset="0"/>
                <a:cs typeface="Times New Roman" pitchFamily="18" charset="0"/>
              </a:rPr>
              <a:t>Bệnh</a:t>
            </a:r>
            <a:r>
              <a:rPr lang="en-US" altLang="vi-VN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800" dirty="0" err="1">
                <a:latin typeface="Times New Roman" pitchFamily="18" charset="0"/>
                <a:cs typeface="Times New Roman" pitchFamily="18" charset="0"/>
              </a:rPr>
              <a:t>truyền</a:t>
            </a:r>
            <a:r>
              <a:rPr lang="en-US" altLang="vi-VN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800" dirty="0" err="1">
                <a:latin typeface="Times New Roman" pitchFamily="18" charset="0"/>
                <a:cs typeface="Times New Roman" pitchFamily="18" charset="0"/>
              </a:rPr>
              <a:t>nhiễm</a:t>
            </a:r>
            <a:r>
              <a:rPr lang="en-US" altLang="vi-VN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800" dirty="0" err="1">
                <a:latin typeface="Times New Roman" pitchFamily="18" charset="0"/>
                <a:cs typeface="Times New Roman" pitchFamily="18" charset="0"/>
              </a:rPr>
              <a:t>thuộc</a:t>
            </a:r>
            <a:r>
              <a:rPr lang="en-US" altLang="vi-VN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800" dirty="0" err="1">
                <a:latin typeface="Times New Roman" pitchFamily="18" charset="0"/>
                <a:cs typeface="Times New Roman" pitchFamily="18" charset="0"/>
              </a:rPr>
              <a:t>nhóm</a:t>
            </a:r>
            <a:r>
              <a:rPr lang="en-US" altLang="vi-VN" sz="2800" dirty="0">
                <a:latin typeface="Times New Roman" pitchFamily="18" charset="0"/>
                <a:cs typeface="Times New Roman" pitchFamily="18" charset="0"/>
              </a:rPr>
              <a:t> A.</a:t>
            </a:r>
          </a:p>
          <a:p>
            <a:pPr eaLnBrk="1" hangingPunct="1">
              <a:lnSpc>
                <a:spcPct val="130000"/>
              </a:lnSpc>
              <a:buFontTx/>
              <a:buChar char="-"/>
            </a:pPr>
            <a:r>
              <a:rPr lang="en-US" altLang="vi-VN" sz="2800" dirty="0" err="1">
                <a:latin typeface="Times New Roman" pitchFamily="18" charset="0"/>
                <a:cs typeface="Times New Roman" pitchFamily="18" charset="0"/>
              </a:rPr>
              <a:t>Tác</a:t>
            </a:r>
            <a:r>
              <a:rPr lang="en-US" altLang="vi-VN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800" dirty="0" err="1">
                <a:latin typeface="Times New Roman" pitchFamily="18" charset="0"/>
                <a:cs typeface="Times New Roman" pitchFamily="18" charset="0"/>
              </a:rPr>
              <a:t>nhân</a:t>
            </a:r>
            <a:r>
              <a:rPr lang="en-US" altLang="vi-VN" sz="2800" dirty="0">
                <a:latin typeface="Times New Roman" pitchFamily="18" charset="0"/>
                <a:cs typeface="Times New Roman" pitchFamily="18" charset="0"/>
              </a:rPr>
              <a:t> là </a:t>
            </a:r>
            <a:r>
              <a:rPr lang="en-US" altLang="vi-VN" sz="2800" dirty="0" err="1">
                <a:latin typeface="Times New Roman" pitchFamily="18" charset="0"/>
                <a:cs typeface="Times New Roman" pitchFamily="18" charset="0"/>
              </a:rPr>
              <a:t>chủng</a:t>
            </a:r>
            <a:r>
              <a:rPr lang="en-US" altLang="vi-VN" sz="2800" dirty="0">
                <a:latin typeface="Times New Roman" pitchFamily="18" charset="0"/>
                <a:cs typeface="Times New Roman" pitchFamily="18" charset="0"/>
              </a:rPr>
              <a:t> vi </a:t>
            </a:r>
            <a:r>
              <a:rPr lang="en-US" altLang="vi-VN" sz="2800" dirty="0" err="1">
                <a:latin typeface="Times New Roman" pitchFamily="18" charset="0"/>
                <a:cs typeface="Times New Roman" pitchFamily="18" charset="0"/>
              </a:rPr>
              <a:t>rút</a:t>
            </a:r>
            <a:r>
              <a:rPr lang="en-US" altLang="vi-VN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800" dirty="0" err="1">
                <a:latin typeface="Times New Roman" pitchFamily="18" charset="0"/>
                <a:cs typeface="Times New Roman" pitchFamily="18" charset="0"/>
              </a:rPr>
              <a:t>mới</a:t>
            </a:r>
            <a:r>
              <a:rPr lang="en-US" altLang="vi-VN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800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altLang="vi-VN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800" dirty="0" err="1">
                <a:latin typeface="Times New Roman" pitchFamily="18" charset="0"/>
                <a:cs typeface="Times New Roman" pitchFamily="18" charset="0"/>
              </a:rPr>
              <a:t>họ</a:t>
            </a:r>
            <a:r>
              <a:rPr lang="en-US" altLang="vi-VN" sz="2800" dirty="0">
                <a:latin typeface="Times New Roman" pitchFamily="18" charset="0"/>
                <a:cs typeface="Times New Roman" pitchFamily="18" charset="0"/>
              </a:rPr>
              <a:t> vi </a:t>
            </a:r>
            <a:r>
              <a:rPr lang="en-US" altLang="vi-VN" sz="2800" dirty="0" err="1">
                <a:latin typeface="Times New Roman" pitchFamily="18" charset="0"/>
                <a:cs typeface="Times New Roman" pitchFamily="18" charset="0"/>
              </a:rPr>
              <a:t>rút</a:t>
            </a:r>
            <a:r>
              <a:rPr lang="en-US" altLang="vi-VN" sz="2800" dirty="0">
                <a:latin typeface="Times New Roman" pitchFamily="18" charset="0"/>
                <a:cs typeface="Times New Roman" pitchFamily="18" charset="0"/>
              </a:rPr>
              <a:t> Corona.</a:t>
            </a:r>
          </a:p>
          <a:p>
            <a:pPr eaLnBrk="1" hangingPunct="1">
              <a:lnSpc>
                <a:spcPct val="130000"/>
              </a:lnSpc>
              <a:buFontTx/>
              <a:buChar char="-"/>
            </a:pPr>
            <a:r>
              <a:rPr lang="vi-VN" altLang="vi-VN" sz="2800" dirty="0" err="1"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vi-VN" altLang="vi-VN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altLang="vi-VN" sz="2800" dirty="0" err="1">
                <a:latin typeface="Times New Roman" pitchFamily="18" charset="0"/>
                <a:cs typeface="Times New Roman" pitchFamily="18" charset="0"/>
              </a:rPr>
              <a:t>mắc</a:t>
            </a:r>
            <a:r>
              <a:rPr lang="vi-VN" altLang="vi-VN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altLang="vi-VN" sz="2800" dirty="0" err="1">
                <a:latin typeface="Times New Roman" pitchFamily="18" charset="0"/>
                <a:cs typeface="Times New Roman" pitchFamily="18" charset="0"/>
              </a:rPr>
              <a:t>bệnh</a:t>
            </a:r>
            <a:r>
              <a:rPr lang="vi-VN" altLang="vi-VN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altLang="vi-VN" sz="2800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vi-VN" altLang="vi-VN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altLang="vi-VN" sz="2800" dirty="0" err="1">
                <a:latin typeface="Times New Roman" pitchFamily="18" charset="0"/>
                <a:cs typeface="Times New Roman" pitchFamily="18" charset="0"/>
              </a:rPr>
              <a:t>triệu</a:t>
            </a:r>
            <a:r>
              <a:rPr lang="vi-VN" altLang="vi-VN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altLang="vi-VN" sz="2800" dirty="0" err="1">
                <a:latin typeface="Times New Roman" pitchFamily="18" charset="0"/>
                <a:cs typeface="Times New Roman" pitchFamily="18" charset="0"/>
              </a:rPr>
              <a:t>chứng</a:t>
            </a:r>
            <a:r>
              <a:rPr lang="vi-VN" altLang="vi-VN" sz="2800" dirty="0">
                <a:latin typeface="Times New Roman" pitchFamily="18" charset="0"/>
                <a:cs typeface="Times New Roman" pitchFamily="18" charset="0"/>
              </a:rPr>
              <a:t> viêm </a:t>
            </a:r>
            <a:r>
              <a:rPr lang="vi-VN" altLang="vi-VN" sz="2800" dirty="0" err="1">
                <a:latin typeface="Times New Roman" pitchFamily="18" charset="0"/>
                <a:cs typeface="Times New Roman" pitchFamily="18" charset="0"/>
              </a:rPr>
              <a:t>đường</a:t>
            </a:r>
            <a:r>
              <a:rPr lang="vi-VN" altLang="vi-VN" sz="2800" dirty="0">
                <a:latin typeface="Times New Roman" pitchFamily="18" charset="0"/>
                <a:cs typeface="Times New Roman" pitchFamily="18" charset="0"/>
              </a:rPr>
              <a:t> hô </a:t>
            </a:r>
            <a:r>
              <a:rPr lang="vi-VN" altLang="vi-VN" sz="2800" dirty="0" err="1">
                <a:latin typeface="Times New Roman" pitchFamily="18" charset="0"/>
                <a:cs typeface="Times New Roman" pitchFamily="18" charset="0"/>
              </a:rPr>
              <a:t>hấp</a:t>
            </a:r>
            <a:r>
              <a:rPr lang="vi-VN" altLang="vi-VN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altLang="vi-VN" sz="2800" dirty="0" err="1">
                <a:latin typeface="Times New Roman" pitchFamily="18" charset="0"/>
                <a:cs typeface="Times New Roman" pitchFamily="18" charset="0"/>
              </a:rPr>
              <a:t>cấp</a:t>
            </a:r>
            <a:r>
              <a:rPr lang="vi-VN" altLang="vi-VN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altLang="vi-VN" sz="2800" dirty="0" err="1"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vi-VN" altLang="vi-VN" sz="2800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vi-VN" altLang="vi-VN" sz="2800" dirty="0" err="1">
                <a:latin typeface="Times New Roman" pitchFamily="18" charset="0"/>
                <a:cs typeface="Times New Roman" pitchFamily="18" charset="0"/>
              </a:rPr>
              <a:t>sốt</a:t>
            </a:r>
            <a:r>
              <a:rPr lang="vi-VN" altLang="vi-VN" sz="2800" dirty="0">
                <a:latin typeface="Times New Roman" pitchFamily="18" charset="0"/>
                <a:cs typeface="Times New Roman" pitchFamily="18" charset="0"/>
              </a:rPr>
              <a:t>, ho, </a:t>
            </a:r>
            <a:r>
              <a:rPr lang="vi-VN" altLang="vi-VN" sz="2800" dirty="0" err="1">
                <a:latin typeface="Times New Roman" pitchFamily="18" charset="0"/>
                <a:cs typeface="Times New Roman" pitchFamily="18" charset="0"/>
              </a:rPr>
              <a:t>khó</a:t>
            </a:r>
            <a:r>
              <a:rPr lang="vi-VN" altLang="vi-VN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altLang="vi-VN" sz="2800" dirty="0" err="1">
                <a:latin typeface="Times New Roman" pitchFamily="18" charset="0"/>
                <a:cs typeface="Times New Roman" pitchFamily="18" charset="0"/>
              </a:rPr>
              <a:t>thở</a:t>
            </a:r>
            <a:r>
              <a:rPr lang="vi-VN" altLang="vi-VN" sz="2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vi-VN" altLang="vi-VN" sz="2800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vi-VN" altLang="vi-VN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altLang="vi-VN" sz="2800" dirty="0" err="1">
                <a:latin typeface="Times New Roman" pitchFamily="18" charset="0"/>
                <a:cs typeface="Times New Roman" pitchFamily="18" charset="0"/>
              </a:rPr>
              <a:t>trường</a:t>
            </a:r>
            <a:r>
              <a:rPr lang="vi-VN" altLang="vi-VN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altLang="vi-VN" sz="2800" dirty="0" err="1">
                <a:latin typeface="Times New Roman" pitchFamily="18" charset="0"/>
                <a:cs typeface="Times New Roman" pitchFamily="18" charset="0"/>
              </a:rPr>
              <a:t>hợp</a:t>
            </a:r>
            <a:r>
              <a:rPr lang="vi-VN" altLang="vi-VN" sz="2800" dirty="0">
                <a:latin typeface="Times New Roman" pitchFamily="18" charset="0"/>
                <a:cs typeface="Times New Roman" pitchFamily="18" charset="0"/>
              </a:rPr>
              <a:t> viêm </a:t>
            </a:r>
            <a:r>
              <a:rPr lang="vi-VN" altLang="vi-VN" sz="2800" dirty="0" err="1">
                <a:latin typeface="Times New Roman" pitchFamily="18" charset="0"/>
                <a:cs typeface="Times New Roman" pitchFamily="18" charset="0"/>
              </a:rPr>
              <a:t>phổi</a:t>
            </a:r>
            <a:r>
              <a:rPr lang="vi-VN" altLang="vi-VN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altLang="vi-VN" sz="2800" dirty="0" err="1">
                <a:latin typeface="Times New Roman" pitchFamily="18" charset="0"/>
                <a:cs typeface="Times New Roman" pitchFamily="18" charset="0"/>
              </a:rPr>
              <a:t>nặng</a:t>
            </a:r>
            <a:r>
              <a:rPr lang="vi-VN" altLang="vi-VN" sz="2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vi-VN" altLang="vi-VN" sz="2800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vi-VN" altLang="vi-VN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altLang="vi-VN" sz="2800" dirty="0" err="1"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vi-VN" altLang="vi-VN" sz="2800" dirty="0">
                <a:latin typeface="Times New Roman" pitchFamily="18" charset="0"/>
                <a:cs typeface="Times New Roman" pitchFamily="18" charset="0"/>
              </a:rPr>
              <a:t> gây suy hô </a:t>
            </a:r>
            <a:r>
              <a:rPr lang="vi-VN" altLang="vi-VN" sz="2800" dirty="0" err="1">
                <a:latin typeface="Times New Roman" pitchFamily="18" charset="0"/>
                <a:cs typeface="Times New Roman" pitchFamily="18" charset="0"/>
              </a:rPr>
              <a:t>hấp</a:t>
            </a:r>
            <a:r>
              <a:rPr lang="vi-VN" altLang="vi-VN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altLang="vi-VN" sz="2800" dirty="0" err="1">
                <a:latin typeface="Times New Roman" pitchFamily="18" charset="0"/>
                <a:cs typeface="Times New Roman" pitchFamily="18" charset="0"/>
              </a:rPr>
              <a:t>cấp</a:t>
            </a:r>
            <a:r>
              <a:rPr lang="vi-VN" altLang="vi-VN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altLang="vi-VN" sz="2800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vi-VN" altLang="vi-VN" sz="2800" dirty="0">
                <a:latin typeface="Times New Roman" pitchFamily="18" charset="0"/>
                <a:cs typeface="Times New Roman" pitchFamily="18" charset="0"/>
              </a:rPr>
              <a:t> nguy cơ </a:t>
            </a:r>
            <a:r>
              <a:rPr lang="vi-VN" altLang="vi-VN" sz="2800" dirty="0" err="1">
                <a:latin typeface="Times New Roman" pitchFamily="18" charset="0"/>
                <a:cs typeface="Times New Roman" pitchFamily="18" charset="0"/>
              </a:rPr>
              <a:t>tử</a:t>
            </a:r>
            <a:r>
              <a:rPr lang="vi-VN" altLang="vi-VN" sz="2800" dirty="0">
                <a:latin typeface="Times New Roman" pitchFamily="18" charset="0"/>
                <a:cs typeface="Times New Roman" pitchFamily="18" charset="0"/>
              </a:rPr>
              <a:t> vong, </a:t>
            </a:r>
            <a:r>
              <a:rPr lang="vi-VN" altLang="vi-VN" sz="2800" dirty="0" err="1">
                <a:latin typeface="Times New Roman" pitchFamily="18" charset="0"/>
                <a:cs typeface="Times New Roman" pitchFamily="18" charset="0"/>
              </a:rPr>
              <a:t>đặc</a:t>
            </a:r>
            <a:r>
              <a:rPr lang="vi-VN" altLang="vi-VN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altLang="vi-VN" sz="2800" dirty="0" err="1">
                <a:latin typeface="Times New Roman" pitchFamily="18" charset="0"/>
                <a:cs typeface="Times New Roman" pitchFamily="18" charset="0"/>
              </a:rPr>
              <a:t>biệt</a:t>
            </a:r>
            <a:r>
              <a:rPr lang="vi-VN" altLang="vi-VN" sz="2800" dirty="0">
                <a:latin typeface="Times New Roman" pitchFamily="18" charset="0"/>
                <a:cs typeface="Times New Roman" pitchFamily="18" charset="0"/>
              </a:rPr>
              <a:t> ở </a:t>
            </a:r>
            <a:r>
              <a:rPr lang="vi-VN" altLang="vi-VN" sz="2800" dirty="0" err="1"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vi-VN" altLang="vi-VN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altLang="vi-VN" sz="2800" dirty="0" err="1"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vi-VN" altLang="vi-VN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altLang="vi-VN" sz="2800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vi-VN" altLang="vi-VN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altLang="vi-VN" sz="2800" dirty="0" err="1">
                <a:latin typeface="Times New Roman" pitchFamily="18" charset="0"/>
                <a:cs typeface="Times New Roman" pitchFamily="18" charset="0"/>
              </a:rPr>
              <a:t>bệnh</a:t>
            </a:r>
            <a:r>
              <a:rPr lang="vi-VN" altLang="vi-VN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altLang="vi-VN" sz="2800" dirty="0" err="1">
                <a:latin typeface="Times New Roman" pitchFamily="18" charset="0"/>
                <a:cs typeface="Times New Roman" pitchFamily="18" charset="0"/>
              </a:rPr>
              <a:t>lý</a:t>
            </a:r>
            <a:r>
              <a:rPr lang="vi-VN" altLang="vi-VN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altLang="vi-VN" sz="2800" dirty="0" err="1">
                <a:latin typeface="Times New Roman" pitchFamily="18" charset="0"/>
                <a:cs typeface="Times New Roman" pitchFamily="18" charset="0"/>
              </a:rPr>
              <a:t>mạn</a:t>
            </a:r>
            <a:r>
              <a:rPr lang="vi-VN" altLang="vi-VN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altLang="vi-VN" sz="2800" dirty="0" err="1"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vi-VN" altLang="vi-VN" sz="2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vi-VN" altLang="vi-VN" sz="2800" dirty="0" err="1">
                <a:latin typeface="Times New Roman" pitchFamily="18" charset="0"/>
                <a:cs typeface="Times New Roman" pitchFamily="18" charset="0"/>
              </a:rPr>
              <a:t>bệnh</a:t>
            </a:r>
            <a:r>
              <a:rPr lang="vi-VN" altLang="vi-VN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altLang="vi-VN" sz="2800" dirty="0" err="1">
                <a:latin typeface="Times New Roman" pitchFamily="18" charset="0"/>
                <a:cs typeface="Times New Roman" pitchFamily="18" charset="0"/>
              </a:rPr>
              <a:t>nền</a:t>
            </a:r>
            <a:r>
              <a:rPr lang="en-US" altLang="vi-VN" sz="28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eaLnBrk="1" hangingPunct="1">
              <a:lnSpc>
                <a:spcPct val="130000"/>
              </a:lnSpc>
              <a:buFontTx/>
              <a:buChar char="-"/>
            </a:pPr>
            <a:r>
              <a:rPr lang="en-US" altLang="vi-VN" sz="2800" dirty="0">
                <a:latin typeface="Times New Roman" pitchFamily="18" charset="0"/>
                <a:cs typeface="Times New Roman" pitchFamily="18" charset="0"/>
              </a:rPr>
              <a:t>Ch</a:t>
            </a:r>
            <a:r>
              <a:rPr lang="vi-VN" altLang="vi-VN" sz="2800" dirty="0">
                <a:latin typeface="Times New Roman" pitchFamily="18" charset="0"/>
                <a:cs typeface="Times New Roman" pitchFamily="18" charset="0"/>
              </a:rPr>
              <a:t>ư</a:t>
            </a:r>
            <a:r>
              <a:rPr lang="en-GB" altLang="vi-VN" sz="2800" dirty="0">
                <a:latin typeface="Times New Roman" pitchFamily="18" charset="0"/>
                <a:cs typeface="Times New Roman" pitchFamily="18" charset="0"/>
              </a:rPr>
              <a:t>a </a:t>
            </a:r>
            <a:r>
              <a:rPr lang="en-GB" altLang="vi-VN" sz="2800" dirty="0" err="1">
                <a:latin typeface="Times New Roman" pitchFamily="18" charset="0"/>
                <a:cs typeface="Times New Roman" pitchFamily="18" charset="0"/>
              </a:rPr>
              <a:t>rõ</a:t>
            </a:r>
            <a:r>
              <a:rPr lang="en-GB" altLang="vi-VN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vi-VN" sz="2800" dirty="0" err="1">
                <a:latin typeface="Times New Roman" pitchFamily="18" charset="0"/>
                <a:cs typeface="Times New Roman" pitchFamily="18" charset="0"/>
              </a:rPr>
              <a:t>nguồn</a:t>
            </a:r>
            <a:r>
              <a:rPr lang="en-GB" altLang="vi-VN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vi-VN" sz="2800" dirty="0" err="1">
                <a:latin typeface="Times New Roman" pitchFamily="18" charset="0"/>
                <a:cs typeface="Times New Roman" pitchFamily="18" charset="0"/>
              </a:rPr>
              <a:t>lây</a:t>
            </a:r>
            <a:r>
              <a:rPr lang="en-GB" altLang="vi-VN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vi-VN" sz="2800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GB" altLang="vi-VN" sz="2800" dirty="0">
                <a:latin typeface="Times New Roman" pitchFamily="18" charset="0"/>
                <a:cs typeface="Times New Roman" pitchFamily="18" charset="0"/>
              </a:rPr>
              <a:t> đ</a:t>
            </a:r>
            <a:r>
              <a:rPr lang="vi-VN" altLang="vi-VN" sz="2800" dirty="0">
                <a:latin typeface="Times New Roman" pitchFamily="18" charset="0"/>
                <a:cs typeface="Times New Roman" pitchFamily="18" charset="0"/>
              </a:rPr>
              <a:t>ư</a:t>
            </a:r>
            <a:r>
              <a:rPr lang="en-GB" altLang="vi-VN" sz="2800" dirty="0" err="1">
                <a:latin typeface="Times New Roman" pitchFamily="18" charset="0"/>
                <a:cs typeface="Times New Roman" pitchFamily="18" charset="0"/>
              </a:rPr>
              <a:t>ờng</a:t>
            </a:r>
            <a:r>
              <a:rPr lang="en-GB" altLang="vi-VN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vi-VN" sz="2800" dirty="0" err="1">
                <a:latin typeface="Times New Roman" pitchFamily="18" charset="0"/>
                <a:cs typeface="Times New Roman" pitchFamily="18" charset="0"/>
              </a:rPr>
              <a:t>lây</a:t>
            </a:r>
            <a:r>
              <a:rPr lang="en-GB" altLang="vi-VN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vi-VN" sz="2800" dirty="0" err="1">
                <a:latin typeface="Times New Roman" pitchFamily="18" charset="0"/>
                <a:cs typeface="Times New Roman" pitchFamily="18" charset="0"/>
              </a:rPr>
              <a:t>truyền</a:t>
            </a:r>
            <a:r>
              <a:rPr lang="en-US" altLang="vi-VN" sz="28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eaLnBrk="1" hangingPunct="1">
              <a:lnSpc>
                <a:spcPct val="130000"/>
              </a:lnSpc>
              <a:buFontTx/>
              <a:buChar char="-"/>
            </a:pPr>
            <a:r>
              <a:rPr lang="en-US" altLang="vi-VN" sz="2800" dirty="0" smtClean="0">
                <a:latin typeface="Times New Roman" pitchFamily="18" charset="0"/>
                <a:cs typeface="Times New Roman" pitchFamily="18" charset="0"/>
              </a:rPr>
              <a:t>C</a:t>
            </a:r>
            <a:r>
              <a:rPr lang="en-GB" altLang="vi-VN" sz="2800" dirty="0" smtClean="0">
                <a:latin typeface="Times New Roman" pitchFamily="18" charset="0"/>
                <a:cs typeface="Times New Roman" pitchFamily="18" charset="0"/>
              </a:rPr>
              <a:t>ó </a:t>
            </a:r>
            <a:r>
              <a:rPr lang="en-GB" altLang="vi-VN" sz="2800" dirty="0" err="1"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GB" altLang="vi-VN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vi-VN" sz="2800" dirty="0" err="1">
                <a:latin typeface="Times New Roman" pitchFamily="18" charset="0"/>
                <a:cs typeface="Times New Roman" pitchFamily="18" charset="0"/>
              </a:rPr>
              <a:t>chứng</a:t>
            </a:r>
            <a:r>
              <a:rPr lang="en-GB" altLang="vi-VN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800" dirty="0" err="1">
                <a:latin typeface="Times New Roman" pitchFamily="18" charset="0"/>
                <a:cs typeface="Times New Roman" pitchFamily="18" charset="0"/>
              </a:rPr>
              <a:t>lây</a:t>
            </a:r>
            <a:r>
              <a:rPr lang="en-US" altLang="vi-VN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800" dirty="0" err="1">
                <a:latin typeface="Times New Roman" pitchFamily="18" charset="0"/>
                <a:cs typeface="Times New Roman" pitchFamily="18" charset="0"/>
              </a:rPr>
              <a:t>truyền</a:t>
            </a:r>
            <a:r>
              <a:rPr lang="en-US" altLang="vi-VN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800" dirty="0" err="1"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altLang="vi-VN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vi-VN" sz="2800" dirty="0" err="1"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altLang="vi-VN" sz="2800" dirty="0">
                <a:latin typeface="Times New Roman" pitchFamily="18" charset="0"/>
                <a:cs typeface="Times New Roman" pitchFamily="18" charset="0"/>
              </a:rPr>
              <a:t> sang </a:t>
            </a:r>
            <a:r>
              <a:rPr lang="en-US" altLang="vi-VN" sz="2800" dirty="0" err="1">
                <a:latin typeface="Times New Roman" pitchFamily="18" charset="0"/>
                <a:cs typeface="Times New Roman" pitchFamily="18" charset="0"/>
              </a:rPr>
              <a:t>người</a:t>
            </a:r>
            <a:endParaRPr lang="en-US" altLang="vi-VN" sz="2800" dirty="0"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buNone/>
            </a:pPr>
            <a:endParaRPr lang="en-US" altLang="vi-VN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itle 1"/>
          <p:cNvSpPr>
            <a:spLocks noGrp="1"/>
          </p:cNvSpPr>
          <p:nvPr>
            <p:ph type="title"/>
          </p:nvPr>
        </p:nvSpPr>
        <p:spPr>
          <a:xfrm>
            <a:off x="609600" y="152400"/>
            <a:ext cx="8229600" cy="990600"/>
          </a:xfrm>
        </p:spPr>
        <p:txBody>
          <a:bodyPr/>
          <a:lstStyle/>
          <a:p>
            <a:pPr eaLnBrk="1" hangingPunct="1"/>
            <a:r>
              <a:rPr lang="pt-BR" altLang="vi-VN" sz="3400" b="1" dirty="0">
                <a:latin typeface="Times New Roman" pitchFamily="18" charset="0"/>
                <a:cs typeface="Times New Roman" pitchFamily="18" charset="0"/>
              </a:rPr>
              <a:t>ĐỊNH NGHĨA TRƯỜNG HỢP BỆNH (1)</a:t>
            </a:r>
            <a:endParaRPr lang="en-US" altLang="vi-VN" sz="3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762000"/>
            <a:ext cx="8458200" cy="5562600"/>
          </a:xfrm>
        </p:spPr>
        <p:txBody>
          <a:bodyPr rtlCol="0">
            <a:noAutofit/>
          </a:bodyPr>
          <a:lstStyle/>
          <a:p>
            <a:pPr marL="0" indent="0" eaLnBrk="1" fontAlgn="auto" hangingPunct="1">
              <a:spcAft>
                <a:spcPts val="600"/>
              </a:spcAft>
              <a:buFont typeface="Arial" pitchFamily="34" charset="0"/>
              <a:buNone/>
              <a:defRPr/>
            </a:pPr>
            <a:endParaRPr lang="pt-BR" sz="2800" b="1" dirty="0">
              <a:latin typeface="Times New Roman" pitchFamily="18" charset="0"/>
              <a:cs typeface="Times New Roman" pitchFamily="18" charset="0"/>
            </a:endParaRPr>
          </a:p>
          <a:p>
            <a:pPr marL="0" indent="0" eaLnBrk="1" fontAlgn="auto" hangingPunct="1">
              <a:spcAft>
                <a:spcPts val="600"/>
              </a:spcAft>
              <a:buFont typeface="Arial" pitchFamily="34" charset="0"/>
              <a:buNone/>
              <a:defRPr/>
            </a:pPr>
            <a:r>
              <a:rPr lang="pt-BR" sz="2800" b="1" dirty="0" err="1">
                <a:latin typeface="Times New Roman" pitchFamily="18" charset="0"/>
                <a:cs typeface="Times New Roman" pitchFamily="18" charset="0"/>
              </a:rPr>
              <a:t>Trường</a:t>
            </a:r>
            <a:r>
              <a:rPr lang="pt-BR" sz="2800" b="1" dirty="0">
                <a:latin typeface="Times New Roman" pitchFamily="18" charset="0"/>
                <a:cs typeface="Times New Roman" pitchFamily="18" charset="0"/>
              </a:rPr>
              <a:t> hợp nghi ngờ: </a:t>
            </a:r>
          </a:p>
          <a:p>
            <a:pPr marL="0" indent="0" eaLnBrk="1" fontAlgn="auto" hangingPunct="1">
              <a:spcAft>
                <a:spcPts val="600"/>
              </a:spcAft>
              <a:buFont typeface="Arial" pitchFamily="34" charset="0"/>
              <a:buNone/>
              <a:defRPr/>
            </a:pPr>
            <a:r>
              <a:rPr lang="pt-BR" sz="2800" dirty="0">
                <a:latin typeface="Times New Roman" pitchFamily="18" charset="0"/>
                <a:cs typeface="Times New Roman" pitchFamily="18" charset="0"/>
              </a:rPr>
              <a:t>Là trường hợp nhiễm trùng đ</a:t>
            </a:r>
            <a:r>
              <a:rPr lang="vi-VN" sz="2800" dirty="0">
                <a:latin typeface="Times New Roman" pitchFamily="18" charset="0"/>
                <a:cs typeface="Times New Roman" pitchFamily="18" charset="0"/>
              </a:rPr>
              <a:t>ư</a:t>
            </a:r>
            <a:r>
              <a:rPr lang="en-GB" sz="2800" dirty="0" err="1">
                <a:latin typeface="Times New Roman" pitchFamily="18" charset="0"/>
                <a:cs typeface="Times New Roman" pitchFamily="18" charset="0"/>
              </a:rPr>
              <a:t>ờng</a:t>
            </a:r>
            <a:r>
              <a:rPr lang="en-GB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2800" dirty="0" err="1">
                <a:latin typeface="Times New Roman" pitchFamily="18" charset="0"/>
                <a:cs typeface="Times New Roman" pitchFamily="18" charset="0"/>
              </a:rPr>
              <a:t>hô</a:t>
            </a:r>
            <a:r>
              <a:rPr lang="en-GB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2800" dirty="0" err="1">
                <a:latin typeface="Times New Roman" pitchFamily="18" charset="0"/>
                <a:cs typeface="Times New Roman" pitchFamily="18" charset="0"/>
              </a:rPr>
              <a:t>hấp</a:t>
            </a:r>
            <a:r>
              <a:rPr lang="en-GB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2800" dirty="0" err="1">
                <a:latin typeface="Times New Roman" pitchFamily="18" charset="0"/>
                <a:cs typeface="Times New Roman" pitchFamily="18" charset="0"/>
              </a:rPr>
              <a:t>cấp</a:t>
            </a:r>
            <a:r>
              <a:rPr lang="en-GB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2800" dirty="0" err="1"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GB" sz="2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GB" sz="2800" dirty="0" err="1"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GB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2800" dirty="0" err="1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GB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2800" dirty="0" err="1">
                <a:latin typeface="Times New Roman" pitchFamily="18" charset="0"/>
                <a:cs typeface="Times New Roman" pitchFamily="18" charset="0"/>
              </a:rPr>
              <a:t>biểu</a:t>
            </a:r>
            <a:r>
              <a:rPr lang="en-GB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2800" dirty="0" err="1">
                <a:latin typeface="Times New Roman" pitchFamily="18" charset="0"/>
                <a:cs typeface="Times New Roman" pitchFamily="18" charset="0"/>
              </a:rPr>
              <a:t>hiện</a:t>
            </a:r>
            <a:r>
              <a:rPr lang="en-GB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2800" dirty="0" err="1">
                <a:latin typeface="Times New Roman" pitchFamily="18" charset="0"/>
                <a:cs typeface="Times New Roman" pitchFamily="18" charset="0"/>
              </a:rPr>
              <a:t>sốt</a:t>
            </a:r>
            <a:r>
              <a:rPr lang="en-GB" sz="2800" dirty="0">
                <a:latin typeface="Times New Roman" pitchFamily="18" charset="0"/>
                <a:cs typeface="Times New Roman" pitchFamily="18" charset="0"/>
              </a:rPr>
              <a:t>, ho, </a:t>
            </a:r>
            <a:r>
              <a:rPr lang="en-GB" sz="2800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GB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2800" dirty="0" err="1"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GB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2800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GB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2800" dirty="0" err="1">
                <a:latin typeface="Times New Roman" pitchFamily="18" charset="0"/>
                <a:cs typeface="Times New Roman" pitchFamily="18" charset="0"/>
              </a:rPr>
              <a:t>khó</a:t>
            </a:r>
            <a:r>
              <a:rPr lang="en-GB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2800" dirty="0" err="1">
                <a:latin typeface="Times New Roman" pitchFamily="18" charset="0"/>
                <a:cs typeface="Times New Roman" pitchFamily="18" charset="0"/>
              </a:rPr>
              <a:t>thở</a:t>
            </a:r>
            <a:r>
              <a:rPr lang="en-GB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2800" dirty="0" err="1">
                <a:latin typeface="Times New Roman" pitchFamily="18" charset="0"/>
                <a:cs typeface="Times New Roman" pitchFamily="18" charset="0"/>
              </a:rPr>
              <a:t>hoặc</a:t>
            </a:r>
            <a:r>
              <a:rPr lang="en-GB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2800" dirty="0" err="1">
                <a:latin typeface="Times New Roman" pitchFamily="18" charset="0"/>
                <a:cs typeface="Times New Roman" pitchFamily="18" charset="0"/>
              </a:rPr>
              <a:t>viêm</a:t>
            </a:r>
            <a:r>
              <a:rPr lang="en-GB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2800" dirty="0" err="1">
                <a:latin typeface="Times New Roman" pitchFamily="18" charset="0"/>
                <a:cs typeface="Times New Roman" pitchFamily="18" charset="0"/>
              </a:rPr>
              <a:t>phổi</a:t>
            </a:r>
            <a:r>
              <a:rPr lang="en-GB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2800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GB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2800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GB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2800" dirty="0" err="1"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GB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2800" dirty="0" err="1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GB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2800" dirty="0" err="1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GB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2800" dirty="0" err="1">
                <a:latin typeface="Times New Roman" pitchFamily="18" charset="0"/>
                <a:cs typeface="Times New Roman" pitchFamily="18" charset="0"/>
              </a:rPr>
              <a:t>yếu</a:t>
            </a:r>
            <a:r>
              <a:rPr lang="en-GB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2800" dirty="0" err="1">
                <a:latin typeface="Times New Roman" pitchFamily="18" charset="0"/>
                <a:cs typeface="Times New Roman" pitchFamily="18" charset="0"/>
              </a:rPr>
              <a:t>tố</a:t>
            </a:r>
            <a:r>
              <a:rPr lang="en-GB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2800" dirty="0" err="1">
                <a:latin typeface="Times New Roman" pitchFamily="18" charset="0"/>
                <a:cs typeface="Times New Roman" pitchFamily="18" charset="0"/>
              </a:rPr>
              <a:t>dịch</a:t>
            </a:r>
            <a:r>
              <a:rPr lang="en-GB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2800" dirty="0" err="1">
                <a:latin typeface="Times New Roman" pitchFamily="18" charset="0"/>
                <a:cs typeface="Times New Roman" pitchFamily="18" charset="0"/>
              </a:rPr>
              <a:t>tễ</a:t>
            </a:r>
            <a:r>
              <a:rPr lang="pt-BR" sz="2800" dirty="0">
                <a:latin typeface="Times New Roman" pitchFamily="18" charset="0"/>
                <a:cs typeface="Times New Roman" pitchFamily="18" charset="0"/>
              </a:rPr>
              <a:t> sau:</a:t>
            </a:r>
          </a:p>
          <a:p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tiền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sử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đến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/ở/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vùng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dịch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vòng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14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ngày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trước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khi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khởi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phát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bệnh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Tiếp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xúc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gần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vòng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2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mét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trường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hợp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mắc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hoặc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nghi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ngờ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mắc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bệnh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viêm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đường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hô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hấp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cấp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do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nCoV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marL="0" indent="0" eaLnBrk="1" fontAlgn="auto" hangingPunct="1">
              <a:spcAft>
                <a:spcPts val="600"/>
              </a:spcAft>
              <a:buFont typeface="Arial" pitchFamily="34" charset="0"/>
              <a:buNone/>
              <a:defRPr/>
            </a:pPr>
            <a:endParaRPr lang="pt-BR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3073</TotalTime>
  <Words>3681</Words>
  <Application>Microsoft Office PowerPoint</Application>
  <PresentationFormat>On-screen Show (4:3)</PresentationFormat>
  <Paragraphs>268</Paragraphs>
  <Slides>39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39</vt:i4>
      </vt:variant>
    </vt:vector>
  </HeadingPairs>
  <TitlesOfParts>
    <vt:vector size="40" baseType="lpstr">
      <vt:lpstr>Office Theme</vt:lpstr>
      <vt:lpstr>HƯỚNG DẪN GIÁM SÁT VÀ PHÒNG CHỐNG BỆNH VIÊM ĐƯỜNG HÔ HẤP CẤP  DO CHỦNG MỚI CỦA VI RÚT CORONA (Novel Corona Virus - nCoV)  Theo quyết định số 181/QĐ-BYT ngày 21/01/2020</vt:lpstr>
      <vt:lpstr>Slide 2</vt:lpstr>
      <vt:lpstr>TÌNH HÌNH DỊCH BỆNH (1)</vt:lpstr>
      <vt:lpstr>TÌNH HÌNH DỊCH BỆNH (1)</vt:lpstr>
      <vt:lpstr>TÌNH HÌNH DỊCH BỆNH (2)</vt:lpstr>
      <vt:lpstr>TÌNH HÌNH DỊCH BỆNH (2)</vt:lpstr>
      <vt:lpstr>Slide 7</vt:lpstr>
      <vt:lpstr>ĐẶC ĐIỂM CHUNG</vt:lpstr>
      <vt:lpstr>ĐỊNH NGHĨA TRƯỜNG HỢP BỆNH (1)</vt:lpstr>
      <vt:lpstr>ĐỊNH NGHĨA TRƯỜNG HỢP BỆNH (2)</vt:lpstr>
      <vt:lpstr>ĐỊNH NGHĨA TRƯỜNG HỢP BỆNH (3)</vt:lpstr>
      <vt:lpstr>ĐỊNH NGHĨA Ổ DỊCH</vt:lpstr>
      <vt:lpstr>NỘI DUNG GIÁM SÁT</vt:lpstr>
      <vt:lpstr>NỘI DUNG GIÁM SÁT - TÌNH HUỐNG 01</vt:lpstr>
      <vt:lpstr>NỘI DUNG GIÁM SÁT - TÌNH HUỐNG 01</vt:lpstr>
      <vt:lpstr>Slide 16</vt:lpstr>
      <vt:lpstr>Slide 17</vt:lpstr>
      <vt:lpstr>Slide 18</vt:lpstr>
      <vt:lpstr>Slide 19</vt:lpstr>
      <vt:lpstr>NỘI DUNG GIÁM SÁT-THÔNG TIN BÁO CÁO</vt:lpstr>
      <vt:lpstr>CÁC BIỆN PHÁP PHÒNG BỆNH </vt:lpstr>
      <vt:lpstr>CÁC BIỆN PHÁP PHÒNG BỆNH (2) </vt:lpstr>
      <vt:lpstr>CÁC BIỆN PHÁP PHÒNG BỆNH (3) </vt:lpstr>
      <vt:lpstr>CÁC BIỆN PHÁP PHÒNG BỆNH (4) </vt:lpstr>
      <vt:lpstr>CÁC BIỆN PHÁP PHÒNG BỆNH (5) </vt:lpstr>
      <vt:lpstr>CÁC BIỆN PHÁP CHỐNG DỊCH</vt:lpstr>
      <vt:lpstr>CÁC BIỆN PHÁP CHỐNG DỊCH (2)</vt:lpstr>
      <vt:lpstr>CÁC BIỆN PHÁP CHỐNG DỊCH (3)</vt:lpstr>
      <vt:lpstr>CÁC BIỆN PHÁP CHỐNG DỊCH (4)</vt:lpstr>
      <vt:lpstr>CÁC BIỆN PHÁP CHỐNG DỊCH (5)</vt:lpstr>
      <vt:lpstr>CÁC BIỆN PHÁP CHỐNG DỊCH (6)</vt:lpstr>
      <vt:lpstr>CÁC BIỆN PHÁP CHỐNG DỊCH (7)</vt:lpstr>
      <vt:lpstr>Slide 33</vt:lpstr>
      <vt:lpstr>Slide 34</vt:lpstr>
      <vt:lpstr>Slide 35</vt:lpstr>
      <vt:lpstr>Slide 36</vt:lpstr>
      <vt:lpstr>Slide 37</vt:lpstr>
      <vt:lpstr>Slide 38</vt:lpstr>
      <vt:lpstr>Slide 39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BỆNH CÚM A(H7N9) TRÊN NGƯỜI</dc:title>
  <dc:creator>TRAN NHU DUONG;NQM</dc:creator>
  <cp:lastModifiedBy>Admin</cp:lastModifiedBy>
  <cp:revision>415</cp:revision>
  <cp:lastPrinted>2015-06-08T02:34:51Z</cp:lastPrinted>
  <dcterms:created xsi:type="dcterms:W3CDTF">2013-04-07T13:56:52Z</dcterms:created>
  <dcterms:modified xsi:type="dcterms:W3CDTF">2020-02-06T02:15:21Z</dcterms:modified>
</cp:coreProperties>
</file>